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8" r:id="rId2"/>
    <p:sldId id="259" r:id="rId3"/>
    <p:sldId id="265" r:id="rId4"/>
    <p:sldId id="260" r:id="rId5"/>
    <p:sldId id="278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61" r:id="rId18"/>
    <p:sldId id="264" r:id="rId1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381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381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381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381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381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381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1F497D"/>
          </a:solidFill>
        </a:fill>
      </a:tcStyle>
    </a:band2H>
    <a:firstCol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497D"/>
          </a:solidFill>
        </a:fill>
      </a:tcStyle>
    </a:lastRow>
    <a:fir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38100" cap="flat">
              <a:solidFill>
                <a:srgbClr val="1F497D"/>
              </a:solidFill>
              <a:prstDash val="solid"/>
              <a:round/>
            </a:ln>
          </a:top>
          <a:bottom>
            <a:ln w="127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1F497D"/>
        </a:fontRef>
        <a:srgbClr val="1F497D"/>
      </a:tcTxStyle>
      <a:tcStyle>
        <a:tcBdr>
          <a:left>
            <a:ln w="12700" cap="flat">
              <a:solidFill>
                <a:srgbClr val="1F497D"/>
              </a:solidFill>
              <a:prstDash val="solid"/>
              <a:round/>
            </a:ln>
          </a:left>
          <a:right>
            <a:ln w="12700" cap="flat">
              <a:solidFill>
                <a:srgbClr val="1F497D"/>
              </a:solidFill>
              <a:prstDash val="solid"/>
              <a:round/>
            </a:ln>
          </a:right>
          <a:top>
            <a:ln w="12700" cap="flat">
              <a:solidFill>
                <a:srgbClr val="1F497D"/>
              </a:solidFill>
              <a:prstDash val="solid"/>
              <a:round/>
            </a:ln>
          </a:top>
          <a:bottom>
            <a:ln w="38100" cap="flat">
              <a:solidFill>
                <a:srgbClr val="1F497D"/>
              </a:solidFill>
              <a:prstDash val="solid"/>
              <a:round/>
            </a:ln>
          </a:bottom>
          <a:insideH>
            <a:ln w="12700" cap="flat">
              <a:solidFill>
                <a:srgbClr val="1F497D"/>
              </a:solidFill>
              <a:prstDash val="solid"/>
              <a:round/>
            </a:ln>
          </a:insideH>
          <a:insideV>
            <a:ln w="12700" cap="flat">
              <a:solidFill>
                <a:srgbClr val="1F497D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4698" autoAdjust="0"/>
  </p:normalViewPr>
  <p:slideViewPr>
    <p:cSldViewPr snapToGrid="0">
      <p:cViewPr>
        <p:scale>
          <a:sx n="73" d="100"/>
          <a:sy n="73" d="100"/>
        </p:scale>
        <p:origin x="-12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21431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72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8724900" y="0"/>
            <a:ext cx="2628900" cy="65420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1850" y="4589462"/>
            <a:ext cx="10515600" cy="22685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838200" y="0"/>
            <a:ext cx="10515600" cy="205581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204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9787" y="2057400"/>
            <a:ext cx="3932240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230185"/>
            <a:ext cx="10515600" cy="1595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20" y="6404293"/>
            <a:ext cx="263979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FFFFF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eracollege.ac.b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rs.gov.za/TaxTypes/PAYE/Pages/default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sars.gov.za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65"/>
          <p:cNvSpPr txBox="1">
            <a:spLocks noGrp="1"/>
          </p:cNvSpPr>
          <p:nvPr>
            <p:ph type="title"/>
          </p:nvPr>
        </p:nvSpPr>
        <p:spPr>
          <a:xfrm>
            <a:off x="683654" y="295423"/>
            <a:ext cx="11302020" cy="176947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rPr lang="en-ZA" dirty="0"/>
              <a:t>WorldSkills Africa Swakopmund 202</a:t>
            </a:r>
            <a:br>
              <a:rPr lang="en-ZA" dirty="0"/>
            </a:br>
            <a:r>
              <a:rPr lang="en-ZA" dirty="0"/>
              <a:t>TVET Conference 29-31 March 2022  Swakopmund, </a:t>
            </a:r>
            <a:r>
              <a:rPr lang="en-ZA" dirty="0" smtClean="0"/>
              <a:t>Namibia</a:t>
            </a:r>
            <a:endParaRPr dirty="0"/>
          </a:p>
        </p:txBody>
      </p:sp>
      <p:pic>
        <p:nvPicPr>
          <p:cNvPr id="127" name="image3.png" descr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95260" y="5950633"/>
            <a:ext cx="1044232" cy="77220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68"/>
          <p:cNvSpPr/>
          <p:nvPr/>
        </p:nvSpPr>
        <p:spPr>
          <a:xfrm>
            <a:off x="126805" y="2064894"/>
            <a:ext cx="11858869" cy="398421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r>
              <a:rPr lang="en-ZA" sz="3200" b="1" dirty="0"/>
              <a:t>THEME 2: TVET FUNDINDING MODELS</a:t>
            </a:r>
            <a:endParaRPr lang="en-ZA" sz="3200" dirty="0"/>
          </a:p>
          <a:p>
            <a:pPr algn="ctr"/>
            <a:r>
              <a:rPr lang="en-ZA" sz="3200" dirty="0"/>
              <a:t>Comparing Financing Models for Vocational Education and Training in Botswana, South Africa, and Zimbabwe</a:t>
            </a:r>
          </a:p>
          <a:p>
            <a:pPr algn="ctr"/>
            <a:r>
              <a:rPr lang="en-ZA" sz="3200" dirty="0"/>
              <a:t>Presented by</a:t>
            </a:r>
          </a:p>
          <a:p>
            <a:pPr algn="ctr"/>
            <a:r>
              <a:rPr lang="en-ZA" sz="3200" dirty="0"/>
              <a:t>JERALD HONDONGA</a:t>
            </a:r>
          </a:p>
          <a:p>
            <a:pPr algn="ctr"/>
            <a:r>
              <a:rPr lang="en-ZA" sz="3200" dirty="0"/>
              <a:t>From </a:t>
            </a:r>
          </a:p>
          <a:p>
            <a:pPr algn="ctr"/>
            <a:r>
              <a:rPr lang="en-ZA" sz="3200" dirty="0"/>
              <a:t>New Era college</a:t>
            </a:r>
          </a:p>
          <a:p>
            <a:pPr algn="ctr"/>
            <a:r>
              <a:rPr lang="en-ZA" dirty="0"/>
              <a:t>Gaborone , Botswana</a:t>
            </a:r>
          </a:p>
        </p:txBody>
      </p:sp>
      <p:pic>
        <p:nvPicPr>
          <p:cNvPr id="129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2606" y="6049108"/>
            <a:ext cx="1044232" cy="808892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Nec_Logo_ White.pdf" descr="Nec_Logo_ Whit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26805" y="45487"/>
            <a:ext cx="1265267" cy="9780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checker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2824" y="95534"/>
            <a:ext cx="9730854" cy="716507"/>
          </a:xfrm>
        </p:spPr>
        <p:txBody>
          <a:bodyPr/>
          <a:lstStyle/>
          <a:p>
            <a:r>
              <a:rPr lang="en-ZA" b="1" dirty="0"/>
              <a:t>Incentives to Encourage Industry Support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9" y="206404"/>
            <a:ext cx="866111" cy="60563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85"/>
          <p:cNvSpPr/>
          <p:nvPr/>
        </p:nvSpPr>
        <p:spPr>
          <a:xfrm>
            <a:off x="210150" y="996287"/>
            <a:ext cx="11682484" cy="118735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just"/>
            <a:r>
              <a:rPr lang="en-ZA" b="1" dirty="0"/>
              <a:t>To encourage companies to pay levies, the different countries introduced some rebates as incentives for companies to continue paying levies and get involved in skills development activities. For example, </a:t>
            </a:r>
          </a:p>
          <a:p>
            <a:r>
              <a:rPr lang="en-ZA" b="1" dirty="0"/>
              <a:t/>
            </a:r>
            <a:br>
              <a:rPr lang="en-ZA" b="1" dirty="0"/>
            </a:br>
            <a:endParaRPr lang="en-ZA" dirty="0"/>
          </a:p>
        </p:txBody>
      </p:sp>
      <p:sp>
        <p:nvSpPr>
          <p:cNvPr id="6" name="Shape 85"/>
          <p:cNvSpPr/>
          <p:nvPr/>
        </p:nvSpPr>
        <p:spPr>
          <a:xfrm>
            <a:off x="210151" y="2511187"/>
            <a:ext cx="10312274" cy="209629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261304"/>
              </p:ext>
            </p:extLst>
          </p:nvPr>
        </p:nvGraphicFramePr>
        <p:xfrm>
          <a:off x="210150" y="1746913"/>
          <a:ext cx="11682483" cy="4913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041"/>
                <a:gridCol w="3671248"/>
                <a:gridCol w="4509194"/>
              </a:tblGrid>
              <a:tr h="498994">
                <a:tc>
                  <a:txBody>
                    <a:bodyPr/>
                    <a:lstStyle/>
                    <a:p>
                      <a:pPr algn="just"/>
                      <a:r>
                        <a:rPr lang="en-ZA" sz="2400" dirty="0" smtClean="0">
                          <a:solidFill>
                            <a:srgbClr val="FF0000"/>
                          </a:solidFill>
                        </a:rPr>
                        <a:t>Botswana </a:t>
                      </a:r>
                      <a:endParaRPr lang="en-Z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2400" dirty="0" smtClean="0">
                          <a:solidFill>
                            <a:srgbClr val="FF0000"/>
                          </a:solidFill>
                        </a:rPr>
                        <a:t>South Africa</a:t>
                      </a:r>
                      <a:endParaRPr lang="en-Z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2400" dirty="0" smtClean="0">
                          <a:solidFill>
                            <a:srgbClr val="FF0000"/>
                          </a:solidFill>
                        </a:rPr>
                        <a:t>Zimbabwe</a:t>
                      </a:r>
                      <a:endParaRPr lang="en-ZA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14200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Companies can claim for reimbursement of training costs from the HRDC Training Levy Fund for costs incurred on training of their own employees.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Claimable costs include </a:t>
                      </a: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tuition, stationery, trainee salaries prorated to number of days in training and travel costs.</a:t>
                      </a:r>
                      <a:endParaRPr lang="en-ZA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the Skills Development Levy (SDL), Employers are paid a mandatory grant equal to 20% of the levies they paid if they submit a Workplace Skills Plan (WSP) and an Annual Training Report (ATR).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ZIMDEF pays rebates to employers who participate in human capital programmes. </a:t>
                      </a:r>
                      <a:endParaRPr lang="en-ZA" sz="180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n-ZA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 the claimable costs include: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Claims for apprenticeship training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Upgrade of employees through approved industrial training centres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On-the job training of company’s on employees to acquire membership of professional bodies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Provision of trade testing facilities 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Release of employees for part-time lecturing and technical colleges</a:t>
                      </a:r>
                    </a:p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2485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85" y="206405"/>
            <a:ext cx="10781731" cy="899064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Implications of COVID-19 towards levy contribution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9" y="206404"/>
            <a:ext cx="866111" cy="60563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55559" y="1105469"/>
            <a:ext cx="11772584" cy="555463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/>
              <a:t>Naturally there was and still reduced company profits and some companies liquidating which in turn reduced the total amount of levy </a:t>
            </a:r>
            <a:r>
              <a:rPr lang="en-ZA" sz="2800" dirty="0" smtClean="0"/>
              <a:t>remittances, for example,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 smtClean="0"/>
              <a:t>SA-</a:t>
            </a:r>
            <a:r>
              <a:rPr lang="en-US" sz="2800" dirty="0">
                <a:solidFill>
                  <a:srgbClr val="FF0000"/>
                </a:solidFill>
              </a:rPr>
              <a:t>revenue dropped from our projection of R19.4 billion to R12.4 billion, as a result of the skills levy holiday for employers who contribute the 1% skills development levy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Botswana-</a:t>
            </a:r>
            <a:r>
              <a:rPr lang="en-US" sz="2800" dirty="0">
                <a:solidFill>
                  <a:srgbClr val="FF0000"/>
                </a:solidFill>
              </a:rPr>
              <a:t>Waiver of payment of the Vocational Training Levy for six</a:t>
            </a:r>
          </a:p>
          <a:p>
            <a:r>
              <a:rPr lang="en-US" sz="2800" dirty="0">
                <a:solidFill>
                  <a:srgbClr val="FF0000"/>
                </a:solidFill>
              </a:rPr>
              <a:t>months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1"/>
                </a:solidFill>
              </a:rPr>
              <a:t>Zimbabwe-</a:t>
            </a:r>
            <a:r>
              <a:rPr lang="en-ZA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small-to-medium enterprises are </a:t>
            </a:r>
            <a:r>
              <a:rPr lang="en-US" sz="2800" dirty="0">
                <a:solidFill>
                  <a:srgbClr val="FF0000"/>
                </a:solidFill>
              </a:rPr>
              <a:t>not registered, </a:t>
            </a:r>
            <a:r>
              <a:rPr lang="en-US" sz="2800" dirty="0" smtClean="0">
                <a:solidFill>
                  <a:srgbClr val="FF0000"/>
                </a:solidFill>
              </a:rPr>
              <a:t>do not pay </a:t>
            </a:r>
            <a:r>
              <a:rPr lang="en-US" sz="2800" dirty="0">
                <a:solidFill>
                  <a:srgbClr val="FF0000"/>
                </a:solidFill>
              </a:rPr>
              <a:t>taxes </a:t>
            </a:r>
            <a:r>
              <a:rPr lang="en-ZA" sz="2800" dirty="0"/>
              <a:t>(Zimbabwe National Statistics Agency [ZimStats], 2021) 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There </a:t>
            </a:r>
            <a:r>
              <a:rPr lang="en-US" sz="2800" dirty="0">
                <a:solidFill>
                  <a:srgbClr val="FF0000"/>
                </a:solidFill>
              </a:rPr>
              <a:t>is no transparency on revenue </a:t>
            </a:r>
            <a:r>
              <a:rPr lang="en-US" sz="2800" dirty="0" smtClean="0">
                <a:solidFill>
                  <a:srgbClr val="FF0000"/>
                </a:solidFill>
              </a:rPr>
              <a:t>collected in Zimbabwe.</a:t>
            </a:r>
            <a:endParaRPr lang="en-Z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0018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671" y="206404"/>
            <a:ext cx="11042950" cy="1103781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Implications of COVID-19 towards levy </a:t>
            </a:r>
            <a:r>
              <a:rPr lang="en-ZA" b="1" dirty="0" smtClean="0"/>
              <a:t>contributions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9" y="206404"/>
            <a:ext cx="866111" cy="60563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55559" y="1310184"/>
            <a:ext cx="11909062" cy="54318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Naturally </a:t>
            </a:r>
            <a:r>
              <a:rPr lang="en-ZA" sz="3200" dirty="0" smtClean="0"/>
              <a:t>Training Levy contributions reduced as </a:t>
            </a:r>
            <a:r>
              <a:rPr lang="en-ZA" sz="3200" dirty="0"/>
              <a:t>company profits and some companies </a:t>
            </a:r>
            <a:r>
              <a:rPr lang="en-ZA" sz="3200" dirty="0" smtClean="0"/>
              <a:t>liquidating, and due to Tax holidays introduced.</a:t>
            </a:r>
            <a:endParaRPr lang="en-ZA" sz="3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>
                <a:solidFill>
                  <a:srgbClr val="FF0000"/>
                </a:solidFill>
              </a:rPr>
              <a:t>In Zimbabwe</a:t>
            </a:r>
            <a:r>
              <a:rPr lang="en-ZA" sz="3200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companies operating in the small-to-medium scale enterprise sector are not registered, and it is difficult to monitor their compliance with statutory obligations of paying taxes </a:t>
            </a:r>
            <a:r>
              <a:rPr lang="en-ZA" sz="3200" dirty="0"/>
              <a:t>(Zimbabwe National Statistics Agency [ZimStats], 2021) 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3200" dirty="0"/>
              <a:t>Corporate tax remains Zimbabwe’s largest revenue head, which contributed 25,24% in 2021 but </a:t>
            </a:r>
            <a:r>
              <a:rPr lang="en-US" sz="3200" dirty="0">
                <a:solidFill>
                  <a:srgbClr val="FF0000"/>
                </a:solidFill>
              </a:rPr>
              <a:t>there is no transparency on revenue collected.</a:t>
            </a:r>
            <a:endParaRPr lang="en-Z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741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2" y="206404"/>
            <a:ext cx="8255758" cy="680700"/>
          </a:xfrm>
        </p:spPr>
        <p:txBody>
          <a:bodyPr>
            <a:normAutofit fontScale="90000"/>
          </a:bodyPr>
          <a:lstStyle/>
          <a:p>
            <a:r>
              <a:rPr lang="en-ZA" b="1" dirty="0"/>
              <a:t>Challenges in TVET Funding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9" y="206404"/>
            <a:ext cx="1086387" cy="83082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55559" y="1037230"/>
            <a:ext cx="11936357" cy="569111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Inadequate funding for TVET to meet all funding needs of training resources, student tuition and allowances leading to further social economic challenges of: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Wastage in education</a:t>
            </a:r>
            <a:r>
              <a:rPr lang="en-ZA" sz="3200" dirty="0">
                <a:solidFill>
                  <a:srgbClr val="FF0000"/>
                </a:solidFill>
              </a:rPr>
              <a:t>(No value for money invested)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rgbClr val="FF0000"/>
                </a:solidFill>
              </a:rPr>
              <a:t>Irrelevant </a:t>
            </a:r>
            <a:r>
              <a:rPr lang="en-ZA" sz="3200" dirty="0">
                <a:solidFill>
                  <a:srgbClr val="FF0000"/>
                </a:solidFill>
              </a:rPr>
              <a:t>graduate skills (for local and international labour market)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rgbClr val="FF0000"/>
                </a:solidFill>
              </a:rPr>
              <a:t>Graduate/learner </a:t>
            </a:r>
            <a:r>
              <a:rPr lang="en-ZA" sz="3200" dirty="0">
                <a:solidFill>
                  <a:srgbClr val="FF0000"/>
                </a:solidFill>
              </a:rPr>
              <a:t>skills mismatch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rgbClr val="FF0000"/>
                </a:solidFill>
              </a:rPr>
              <a:t>Rising </a:t>
            </a:r>
            <a:r>
              <a:rPr lang="en-ZA" sz="3200" dirty="0">
                <a:solidFill>
                  <a:srgbClr val="FF0000"/>
                </a:solidFill>
              </a:rPr>
              <a:t>graduate unemployment, </a:t>
            </a:r>
            <a:r>
              <a:rPr lang="en-ZA" sz="3200" dirty="0"/>
              <a:t>and has ripple effects even to the socio- economic status of citizens (UNESCO, 2012).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Poor management of revolving </a:t>
            </a:r>
            <a:r>
              <a:rPr lang="en-ZA" sz="3200" dirty="0" smtClean="0"/>
              <a:t>funds.</a:t>
            </a:r>
          </a:p>
        </p:txBody>
      </p:sp>
    </p:spTree>
    <p:extLst>
      <p:ext uri="{BB962C8B-B14F-4D97-AF65-F5344CB8AC3E}">
        <p14:creationId xmlns:p14="http://schemas.microsoft.com/office/powerpoint/2010/main" val="31712255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64" y="327547"/>
            <a:ext cx="8078336" cy="1160060"/>
          </a:xfrm>
        </p:spPr>
        <p:txBody>
          <a:bodyPr/>
          <a:lstStyle/>
          <a:p>
            <a:r>
              <a:rPr lang="en-ZA" dirty="0"/>
              <a:t>Challenges continued---</a:t>
            </a:r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9" y="206404"/>
            <a:ext cx="1495820" cy="104919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55559" y="1392072"/>
            <a:ext cx="11868119" cy="534992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Non-repayment of loans </a:t>
            </a:r>
            <a:r>
              <a:rPr lang="en-ZA" sz="3200" dirty="0">
                <a:solidFill>
                  <a:srgbClr val="FF0000"/>
                </a:solidFill>
              </a:rPr>
              <a:t>due to inefficient recovery system from graduating students.</a:t>
            </a:r>
            <a:r>
              <a:rPr lang="en-US" sz="3200" dirty="0"/>
              <a:t> </a:t>
            </a:r>
            <a:endParaRPr lang="en-ZA" sz="3200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High demand for students sponsorship from government </a:t>
            </a:r>
            <a:r>
              <a:rPr lang="en-ZA" sz="3200" dirty="0">
                <a:solidFill>
                  <a:srgbClr val="FF0000"/>
                </a:solidFill>
              </a:rPr>
              <a:t>(in the three countries)</a:t>
            </a:r>
            <a:r>
              <a:rPr lang="en-ZA" sz="3200" dirty="0"/>
              <a:t> as parents cannot afford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 smtClean="0"/>
              <a:t>Poor </a:t>
            </a:r>
            <a:r>
              <a:rPr lang="en-ZA" sz="3200" dirty="0"/>
              <a:t>image of the TVET sub-sector thereby failing to attract sponsors especially in skills training centres- </a:t>
            </a:r>
            <a:r>
              <a:rPr lang="en-ZA" sz="3200" dirty="0">
                <a:solidFill>
                  <a:srgbClr val="FF0000"/>
                </a:solidFill>
              </a:rPr>
              <a:t>last resort for students who fail to enrol for Higher education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Inequitable and insufficient funding, especially in historically disadvantaged colleges.- </a:t>
            </a:r>
            <a:r>
              <a:rPr lang="en-ZA" sz="3200" dirty="0">
                <a:solidFill>
                  <a:srgbClr val="FF0000"/>
                </a:solidFill>
              </a:rPr>
              <a:t>a case in 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>
                <a:solidFill>
                  <a:srgbClr val="FF0000"/>
                </a:solidFill>
              </a:rPr>
              <a:t>Additional cost to acquire and support online </a:t>
            </a:r>
            <a:r>
              <a:rPr lang="en-ZA" sz="3200" dirty="0" smtClean="0">
                <a:solidFill>
                  <a:srgbClr val="FF0000"/>
                </a:solidFill>
              </a:rPr>
              <a:t>teaching methodologies</a:t>
            </a:r>
            <a:endParaRPr lang="en-Z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8156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9994" y="368490"/>
            <a:ext cx="9183806" cy="1269241"/>
          </a:xfrm>
        </p:spPr>
        <p:txBody>
          <a:bodyPr/>
          <a:lstStyle/>
          <a:p>
            <a:r>
              <a:rPr lang="en-ZA" b="1" dirty="0" smtClean="0"/>
              <a:t>                    Conclusions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8" y="206404"/>
            <a:ext cx="2014435" cy="129485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55558" y="1501254"/>
            <a:ext cx="11922711" cy="518614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There are a number funding models in the three countries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Predominantly </a:t>
            </a:r>
            <a:r>
              <a:rPr lang="en-ZA" sz="3200" dirty="0">
                <a:solidFill>
                  <a:srgbClr val="FF0000"/>
                </a:solidFill>
              </a:rPr>
              <a:t>public funding, levy-grant system</a:t>
            </a:r>
            <a:r>
              <a:rPr lang="en-ZA" sz="32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Other sources of funding include corporate and donor funding, income generating activities at institutional level, fees from students through self-sponsorship, students’ bursaries, and student grant-loan schemes. </a:t>
            </a:r>
          </a:p>
        </p:txBody>
      </p:sp>
    </p:spTree>
    <p:extLst>
      <p:ext uri="{BB962C8B-B14F-4D97-AF65-F5344CB8AC3E}">
        <p14:creationId xmlns:p14="http://schemas.microsoft.com/office/powerpoint/2010/main" val="34882538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507" y="191069"/>
            <a:ext cx="5595584" cy="1132764"/>
          </a:xfrm>
        </p:spPr>
        <p:txBody>
          <a:bodyPr/>
          <a:lstStyle/>
          <a:p>
            <a:r>
              <a:rPr lang="en-ZA" dirty="0" smtClean="0"/>
              <a:t>         Recommendations 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8" y="206404"/>
            <a:ext cx="2014435" cy="1294850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3.png" descr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495260" y="206404"/>
            <a:ext cx="1405588" cy="129485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85"/>
          <p:cNvSpPr/>
          <p:nvPr/>
        </p:nvSpPr>
        <p:spPr>
          <a:xfrm>
            <a:off x="155559" y="1501254"/>
            <a:ext cx="11936358" cy="510426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/>
              <a:t>To expand company benefits for taking part in Human Resources </a:t>
            </a:r>
            <a:r>
              <a:rPr lang="en-ZA" sz="2800" dirty="0" smtClean="0"/>
              <a:t>Development</a:t>
            </a:r>
            <a:r>
              <a:rPr lang="en-ZA" sz="2800" dirty="0" smtClean="0">
                <a:solidFill>
                  <a:srgbClr val="FF0000"/>
                </a:solidFill>
              </a:rPr>
              <a:t>(see the wider company benefits in Zimbabwe)</a:t>
            </a:r>
            <a:endParaRPr lang="en-ZA" sz="2800" dirty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/>
              <a:t>Recommend paying scarce skills/retention allowances to attract and retain competent and qualified TVET teachers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/>
              <a:t>Countries are finding it unsustainable to fully depend on public budget funding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/>
              <a:t>Sectoral funding is sustainable as it considers those jobs skills  in demand on the labour market.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/>
              <a:t>Labour market surveys are important and must be considered for sectoral funding allocations to </a:t>
            </a:r>
            <a:r>
              <a:rPr lang="en-ZA" sz="2800" dirty="0">
                <a:solidFill>
                  <a:srgbClr val="FF0000"/>
                </a:solidFill>
              </a:rPr>
              <a:t>avoid wastage of funding resources</a:t>
            </a:r>
          </a:p>
        </p:txBody>
      </p:sp>
    </p:spTree>
    <p:extLst>
      <p:ext uri="{BB962C8B-B14F-4D97-AF65-F5344CB8AC3E}">
        <p14:creationId xmlns:p14="http://schemas.microsoft.com/office/powerpoint/2010/main" val="22380523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83"/>
          <p:cNvSpPr txBox="1"/>
          <p:nvPr/>
        </p:nvSpPr>
        <p:spPr>
          <a:xfrm>
            <a:off x="3549644" y="4122125"/>
            <a:ext cx="5020300" cy="270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algn="ctr" defTabSz="457200">
              <a:lnSpc>
                <a:spcPct val="120000"/>
              </a:lnSpc>
              <a:defRPr sz="1500" b="1">
                <a:solidFill>
                  <a:srgbClr val="FFFFFF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t>SAMPLE TEXT</a:t>
            </a:r>
          </a:p>
          <a:p>
            <a:pPr algn="ctr" defTabSz="457200">
              <a:lnSpc>
                <a:spcPct val="120000"/>
              </a:lnSpc>
              <a:defRPr sz="1500">
                <a:solidFill>
                  <a:srgbClr val="FFFFFF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t>Land begotten by our forefathers, land as big as the palm of my hand yet containing greater things that great nations hold not, It’s a land full of life ,beauty that surpasses all </a:t>
            </a:r>
          </a:p>
        </p:txBody>
      </p:sp>
      <p:pic>
        <p:nvPicPr>
          <p:cNvPr id="144" name="image3.png" descr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95260" y="5678601"/>
            <a:ext cx="1044232" cy="1044232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85"/>
          <p:cNvSpPr/>
          <p:nvPr/>
        </p:nvSpPr>
        <p:spPr>
          <a:xfrm>
            <a:off x="1340853" y="1904131"/>
            <a:ext cx="2861423" cy="27033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46" name="Shape 86"/>
          <p:cNvSpPr/>
          <p:nvPr/>
        </p:nvSpPr>
        <p:spPr>
          <a:xfrm>
            <a:off x="4665290" y="1904131"/>
            <a:ext cx="2861422" cy="27033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47" name="Shape 87"/>
          <p:cNvSpPr/>
          <p:nvPr/>
        </p:nvSpPr>
        <p:spPr>
          <a:xfrm>
            <a:off x="7989726" y="1904131"/>
            <a:ext cx="2861422" cy="270335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pic>
        <p:nvPicPr>
          <p:cNvPr id="148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14356" y="5870216"/>
            <a:ext cx="945289" cy="66100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checker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01"/>
          <p:cNvSpPr txBox="1">
            <a:spLocks noGrp="1"/>
          </p:cNvSpPr>
          <p:nvPr>
            <p:ph type="title"/>
          </p:nvPr>
        </p:nvSpPr>
        <p:spPr>
          <a:xfrm>
            <a:off x="683654" y="2618925"/>
            <a:ext cx="10515601" cy="1325567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rPr dirty="0"/>
              <a:t>THANK YOU</a:t>
            </a:r>
          </a:p>
        </p:txBody>
      </p:sp>
      <p:pic>
        <p:nvPicPr>
          <p:cNvPr id="162" name="image3.png" descr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64794" y="5191712"/>
            <a:ext cx="1353323" cy="1353323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03"/>
          <p:cNvSpPr txBox="1"/>
          <p:nvPr/>
        </p:nvSpPr>
        <p:spPr>
          <a:xfrm>
            <a:off x="4771721" y="3640480"/>
            <a:ext cx="2339464" cy="594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 defTabSz="457200">
              <a:lnSpc>
                <a:spcPct val="120000"/>
              </a:lnSpc>
              <a:defRPr sz="1500">
                <a:solidFill>
                  <a:srgbClr val="FFFFFF"/>
                </a:solidFill>
                <a:latin typeface="Gibson"/>
                <a:ea typeface="Gibson"/>
                <a:cs typeface="Gibson"/>
                <a:sym typeface="Gibson"/>
              </a:defRPr>
            </a:pPr>
            <a:r>
              <a:rPr dirty="0"/>
              <a:t>3933533</a:t>
            </a:r>
          </a:p>
          <a:p>
            <a:pPr algn="ctr" defTabSz="457200">
              <a:lnSpc>
                <a:spcPct val="120000"/>
              </a:lnSpc>
              <a:defRPr sz="15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Gibson"/>
                <a:ea typeface="Gibson"/>
                <a:cs typeface="Gibson"/>
                <a:sym typeface="Gibson"/>
              </a:defRPr>
            </a:pPr>
            <a:r>
              <a:rPr dirty="0">
                <a:hlinkClick r:id="rId3"/>
              </a:rPr>
              <a:t>www.neweracollege.ac.bw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checker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71"/>
          <p:cNvSpPr txBox="1">
            <a:spLocks noGrp="1"/>
          </p:cNvSpPr>
          <p:nvPr>
            <p:ph type="title"/>
          </p:nvPr>
        </p:nvSpPr>
        <p:spPr>
          <a:xfrm>
            <a:off x="1807166" y="218365"/>
            <a:ext cx="9510430" cy="668739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rPr lang="en-ZA" dirty="0"/>
              <a:t>PRESENTATION OULINE </a:t>
            </a:r>
            <a:endParaRPr dirty="0"/>
          </a:p>
        </p:txBody>
      </p:sp>
      <p:sp>
        <p:nvSpPr>
          <p:cNvPr id="132" name="Shape 72"/>
          <p:cNvSpPr txBox="1"/>
          <p:nvPr/>
        </p:nvSpPr>
        <p:spPr>
          <a:xfrm>
            <a:off x="1807166" y="2199824"/>
            <a:ext cx="8505257" cy="33712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algn="ctr" defTabSz="379474">
              <a:lnSpc>
                <a:spcPct val="120000"/>
              </a:lnSpc>
              <a:defRPr sz="1200" b="1">
                <a:solidFill>
                  <a:srgbClr val="FFFFFF"/>
                </a:solidFill>
                <a:latin typeface="Gibson"/>
                <a:ea typeface="Gibson"/>
                <a:cs typeface="Gibson"/>
                <a:sym typeface="Gibson"/>
              </a:defRPr>
            </a:pPr>
            <a:endParaRPr dirty="0"/>
          </a:p>
        </p:txBody>
      </p:sp>
      <p:pic>
        <p:nvPicPr>
          <p:cNvPr id="133" name="image3.png" descr="image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95260" y="6059605"/>
            <a:ext cx="1044232" cy="66322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85"/>
          <p:cNvSpPr/>
          <p:nvPr/>
        </p:nvSpPr>
        <p:spPr>
          <a:xfrm>
            <a:off x="170912" y="1173707"/>
            <a:ext cx="11921004" cy="50496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600" dirty="0" smtClean="0"/>
              <a:t>Introduction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600" dirty="0" smtClean="0"/>
              <a:t>Monitoring </a:t>
            </a:r>
            <a:r>
              <a:rPr lang="en-ZA" sz="3600" dirty="0"/>
              <a:t>and Evaluation of Training Levy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600" dirty="0"/>
              <a:t>Policies that guide TVET funding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600" dirty="0"/>
              <a:t>Incentives to  ensure that industry supports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600" dirty="0"/>
              <a:t>Challenges in TVET Funding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600" dirty="0"/>
              <a:t>Conclusions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600" dirty="0"/>
              <a:t>Recommendations</a:t>
            </a:r>
          </a:p>
        </p:txBody>
      </p:sp>
      <p:pic>
        <p:nvPicPr>
          <p:cNvPr id="8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0911" y="174799"/>
            <a:ext cx="1044233" cy="4994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checker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75" y="174799"/>
            <a:ext cx="8842612" cy="712306"/>
          </a:xfrm>
        </p:spPr>
        <p:txBody>
          <a:bodyPr>
            <a:normAutofit/>
          </a:bodyPr>
          <a:lstStyle/>
          <a:p>
            <a:r>
              <a:rPr lang="en-ZA" b="1" dirty="0" smtClean="0"/>
              <a:t>           INTRODUCTION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0911" y="174799"/>
            <a:ext cx="1044233" cy="49945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70911" y="887105"/>
            <a:ext cx="11825471" cy="582759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400" dirty="0"/>
              <a:t>Sustainable TVET funding models are important for an effective, efficient, competitive, flexible and a market demand-driven training system (Sheppard &amp; Ntenga, 2015).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400" dirty="0"/>
              <a:t>Has an effect on the quality of graduates (UNESCO, 2015:5).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400" dirty="0"/>
              <a:t>Adequate funding ensures TVET instruction is not compromised by lack of adequate resources (Chakamba, Jumo, Edziwa, Chiweshe; 2013:117).</a:t>
            </a:r>
          </a:p>
          <a:p>
            <a:pPr algn="just"/>
            <a:endParaRPr lang="en-ZA" sz="2400" dirty="0" smtClean="0"/>
          </a:p>
          <a:p>
            <a:pPr algn="just"/>
            <a:r>
              <a:rPr lang="en-ZA" sz="2400" dirty="0" smtClean="0"/>
              <a:t>High </a:t>
            </a:r>
            <a:r>
              <a:rPr lang="en-ZA" sz="2400" dirty="0"/>
              <a:t>costs of TVET funding are for: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400" dirty="0" smtClean="0"/>
              <a:t>Attracting </a:t>
            </a:r>
            <a:r>
              <a:rPr lang="en-ZA" sz="2400" dirty="0"/>
              <a:t>and retaining highly skilled and qualified teaching </a:t>
            </a:r>
            <a:r>
              <a:rPr lang="en-ZA" sz="2400" dirty="0" smtClean="0"/>
              <a:t>personnel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400" dirty="0" smtClean="0"/>
              <a:t>Training infrastructure </a:t>
            </a:r>
            <a:r>
              <a:rPr lang="en-ZA" sz="2400" dirty="0" smtClean="0">
                <a:solidFill>
                  <a:srgbClr val="FF0000"/>
                </a:solidFill>
              </a:rPr>
              <a:t>(classrooms, specialised workshops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400" dirty="0" smtClean="0"/>
              <a:t>Equipment</a:t>
            </a:r>
            <a:endParaRPr lang="en-ZA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400" dirty="0" smtClean="0"/>
              <a:t>Training </a:t>
            </a:r>
            <a:r>
              <a:rPr lang="en-ZA" sz="2400" dirty="0"/>
              <a:t>materials/consumables associated with low student numbers per class.</a:t>
            </a:r>
          </a:p>
          <a:p>
            <a:pPr algn="just"/>
            <a:endParaRPr lang="en-ZA" sz="2400" dirty="0" smtClean="0"/>
          </a:p>
          <a:p>
            <a:pPr algn="just"/>
            <a:r>
              <a:rPr lang="en-ZA" sz="2400" dirty="0" smtClean="0">
                <a:solidFill>
                  <a:srgbClr val="FF0000"/>
                </a:solidFill>
              </a:rPr>
              <a:t>TVET </a:t>
            </a:r>
            <a:r>
              <a:rPr lang="en-ZA" sz="2400" dirty="0">
                <a:solidFill>
                  <a:srgbClr val="FF0000"/>
                </a:solidFill>
              </a:rPr>
              <a:t>systems must be adequately and sustainably funded to transform with technological and labour market changes to remain relevant. </a:t>
            </a:r>
          </a:p>
        </p:txBody>
      </p:sp>
    </p:spTree>
    <p:extLst>
      <p:ext uri="{BB962C8B-B14F-4D97-AF65-F5344CB8AC3E}">
        <p14:creationId xmlns:p14="http://schemas.microsoft.com/office/powerpoint/2010/main" val="17134920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76"/>
          <p:cNvSpPr txBox="1">
            <a:spLocks noGrp="1"/>
          </p:cNvSpPr>
          <p:nvPr>
            <p:ph type="title"/>
          </p:nvPr>
        </p:nvSpPr>
        <p:spPr>
          <a:xfrm>
            <a:off x="1634318" y="95535"/>
            <a:ext cx="9564937" cy="1132764"/>
          </a:xfrm>
          <a:prstGeom prst="rect">
            <a:avLst/>
          </a:prstGeom>
        </p:spPr>
        <p:txBody>
          <a:bodyPr/>
          <a:lstStyle>
            <a:lvl1pPr algn="ctr">
              <a:defRPr sz="4000" b="1"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r>
              <a:rPr lang="en-ZA" dirty="0" smtClean="0"/>
              <a:t>FUNDING MODELS</a:t>
            </a:r>
            <a:endParaRPr dirty="0"/>
          </a:p>
        </p:txBody>
      </p:sp>
      <p:pic>
        <p:nvPicPr>
          <p:cNvPr id="14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4617" y="0"/>
            <a:ext cx="866111" cy="605637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85"/>
          <p:cNvSpPr/>
          <p:nvPr/>
        </p:nvSpPr>
        <p:spPr>
          <a:xfrm>
            <a:off x="114617" y="1009934"/>
            <a:ext cx="11936356" cy="57320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just"/>
            <a:r>
              <a:rPr lang="en-ZA" sz="3200" dirty="0"/>
              <a:t>Funding for TVET in Botswana, South Africa, and Zimbabwe is predominantly through </a:t>
            </a:r>
            <a:r>
              <a:rPr lang="en-ZA" sz="3200" dirty="0">
                <a:solidFill>
                  <a:srgbClr val="FF0000"/>
                </a:solidFill>
              </a:rPr>
              <a:t>public funding </a:t>
            </a:r>
            <a:r>
              <a:rPr lang="en-ZA" sz="3200" dirty="0"/>
              <a:t>and </a:t>
            </a:r>
            <a:r>
              <a:rPr lang="en-ZA" sz="3200" dirty="0">
                <a:solidFill>
                  <a:srgbClr val="FF0000"/>
                </a:solidFill>
              </a:rPr>
              <a:t>company </a:t>
            </a:r>
            <a:r>
              <a:rPr lang="en-ZA" sz="3200" dirty="0" smtClean="0">
                <a:solidFill>
                  <a:srgbClr val="FF0000"/>
                </a:solidFill>
              </a:rPr>
              <a:t>levy </a:t>
            </a:r>
            <a:r>
              <a:rPr lang="en-ZA" sz="3200" dirty="0">
                <a:solidFill>
                  <a:srgbClr val="FF0000"/>
                </a:solidFill>
              </a:rPr>
              <a:t>system </a:t>
            </a:r>
            <a:r>
              <a:rPr lang="en-ZA" sz="3200" dirty="0"/>
              <a:t>(UNESCO, 2012:10). Other funding mechanisms: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3200" dirty="0"/>
              <a:t>      Income generating activities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3200" dirty="0"/>
              <a:t>      Sectoral funding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3200" dirty="0"/>
              <a:t>      Self-sponsorship (Hondonga &amp; Ramaligela, 2019). </a:t>
            </a:r>
            <a:endParaRPr lang="en-ZA" sz="32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3200" dirty="0"/>
              <a:t> </a:t>
            </a:r>
            <a:r>
              <a:rPr lang="en-ZA" sz="3200" dirty="0" smtClean="0"/>
              <a:t>     Grant-loan scheme/Cost sharing </a:t>
            </a:r>
            <a:endParaRPr lang="en-ZA" sz="32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3200" dirty="0"/>
              <a:t>     </a:t>
            </a:r>
            <a:r>
              <a:rPr lang="en-ZA" sz="3200" dirty="0" smtClean="0"/>
              <a:t> Bank -Trainee </a:t>
            </a:r>
            <a:r>
              <a:rPr lang="en-ZA" sz="3200" dirty="0"/>
              <a:t>loans</a:t>
            </a:r>
            <a:r>
              <a:rPr lang="en-ZA" sz="3200" dirty="0" smtClean="0"/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ZA" sz="3200" dirty="0"/>
              <a:t> </a:t>
            </a:r>
            <a:r>
              <a:rPr lang="en-ZA" sz="3200" dirty="0" smtClean="0"/>
              <a:t>     Corporate </a:t>
            </a:r>
            <a:r>
              <a:rPr lang="en-ZA" sz="3200" dirty="0"/>
              <a:t>and donor funding</a:t>
            </a:r>
          </a:p>
          <a:p>
            <a:pPr algn="just"/>
            <a:r>
              <a:rPr lang="en-ZA" sz="2400" dirty="0" smtClean="0">
                <a:solidFill>
                  <a:srgbClr val="FF0000"/>
                </a:solidFill>
              </a:rPr>
              <a:t>Most  fiscal budget </a:t>
            </a:r>
            <a:r>
              <a:rPr lang="en-ZA" sz="2400" dirty="0">
                <a:solidFill>
                  <a:srgbClr val="FF0000"/>
                </a:solidFill>
              </a:rPr>
              <a:t>allocations fall far below international spending threshold of 20% set by the Dakar Framework for Education, as well as the 22% SADCC benchmark</a:t>
            </a:r>
            <a:r>
              <a:rPr lang="en-ZA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en-US" sz="1200" dirty="0" smtClean="0">
                <a:solidFill>
                  <a:srgbClr val="00B050"/>
                </a:solidFill>
              </a:rPr>
              <a:t>In SA, R14.385 </a:t>
            </a:r>
            <a:r>
              <a:rPr lang="en-US" sz="1200" dirty="0">
                <a:solidFill>
                  <a:srgbClr val="00B050"/>
                </a:solidFill>
              </a:rPr>
              <a:t>billion with a correlating budget deficit of R165 million or 1.15% funding </a:t>
            </a:r>
            <a:r>
              <a:rPr lang="en-US" sz="1200" dirty="0" smtClean="0">
                <a:solidFill>
                  <a:srgbClr val="00B050"/>
                </a:solidFill>
              </a:rPr>
              <a:t>deficit for 2022 enrolments.</a:t>
            </a:r>
            <a:endParaRPr lang="en-ZA" sz="1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checker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327" y="96983"/>
            <a:ext cx="10127673" cy="1122218"/>
          </a:xfrm>
        </p:spPr>
        <p:txBody>
          <a:bodyPr/>
          <a:lstStyle/>
          <a:p>
            <a:r>
              <a:rPr lang="en-US" dirty="0" smtClean="0"/>
              <a:t>Training Levy System in the 3 countries</a:t>
            </a:r>
            <a:endParaRPr lang="en-US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617" y="0"/>
            <a:ext cx="1755747" cy="102523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14617" y="1025235"/>
            <a:ext cx="11790218" cy="5624945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08309"/>
              </p:ext>
            </p:extLst>
          </p:nvPr>
        </p:nvGraphicFramePr>
        <p:xfrm>
          <a:off x="221673" y="1260764"/>
          <a:ext cx="11430000" cy="45027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0"/>
                <a:gridCol w="3810000"/>
                <a:gridCol w="3810000"/>
              </a:tblGrid>
              <a:tr h="554181"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/>
                        <a:t>Botswana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/>
                        <a:t>South Africa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3200" dirty="0" smtClean="0"/>
                        <a:t>Zimbabwe</a:t>
                      </a:r>
                      <a:endParaRPr lang="en-US" sz="3200" dirty="0"/>
                    </a:p>
                  </a:txBody>
                  <a:tcPr/>
                </a:tc>
              </a:tr>
              <a:tr h="1028007"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ZA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The Training Levy is collected by Botswana Unified Revenue Service (BURS) based on the Value Added Tax threshold and HRDC manages the Fund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Established in April 2014</a:t>
                      </a:r>
                      <a:r>
                        <a:rPr lang="en-ZA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 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The funds are paid to the South African Revenue Services (SARS) and are to be used to develop and improve skills of employees in the workplace.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Established in 199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Collected through Zimbabwe Revenue Authority(ZIMRA) In terms of section 53 of the Manpower Planning &amp; Development Act (Chapter 28:02) and Statutory Instruments 74 &amp; 392of 1999.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Established in 1984</a:t>
                      </a:r>
                      <a:endParaRPr lang="en-US" sz="3600" dirty="0"/>
                    </a:p>
                  </a:txBody>
                  <a:tcPr/>
                </a:tc>
              </a:tr>
              <a:tr h="2552007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smtClean="0">
                          <a:effectLst/>
                        </a:rPr>
                        <a:t>Training Levy is collected at the following rates</a:t>
                      </a:r>
                    </a:p>
                    <a:p>
                      <a:pPr algn="l" fontAlgn="t"/>
                      <a:r>
                        <a:rPr lang="en-US" dirty="0" smtClean="0">
                          <a:effectLst/>
                        </a:rPr>
                        <a:t>Earning</a:t>
                      </a:r>
                    </a:p>
                    <a:p>
                      <a:pPr algn="l" fontAlgn="t"/>
                      <a:r>
                        <a:rPr lang="en-US" dirty="0" smtClean="0">
                          <a:effectLst/>
                        </a:rPr>
                        <a:t>Less </a:t>
                      </a:r>
                      <a:r>
                        <a:rPr lang="en-US" dirty="0">
                          <a:effectLst/>
                        </a:rPr>
                        <a:t>than </a:t>
                      </a:r>
                      <a:r>
                        <a:rPr lang="en-US" dirty="0" smtClean="0">
                          <a:effectLst/>
                        </a:rPr>
                        <a:t>P1,000,000.00      -     No Levy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P1,000,000.00 to 2 billion     -      0.2%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</a:rPr>
                        <a:t>Excess of 2 billion                -      0.05%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effectLst/>
                      </a:endParaRPr>
                    </a:p>
                    <a:p>
                      <a:pPr algn="l" fontAlgn="t"/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Companies  pay 1% of the total amount paid in salaries to employees</a:t>
                      </a:r>
                    </a:p>
                    <a:p>
                      <a:pPr algn="l" fontAlgn="t"/>
                      <a:endParaRPr lang="en-US" sz="1200" b="0" i="0" u="none" strike="noStrike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  <a:p>
                      <a:pPr algn="l" fontAlgn="t"/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Includes all companies that pay  over R500 000 a year in salaries and wages to employees (even if they’re not registered for </a:t>
                      </a:r>
                      <a:r>
                        <a:rPr lang="en-US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  <a:hlinkClick r:id="rId3"/>
                        </a:rPr>
                        <a:t>PAYE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 with</a:t>
                      </a:r>
                      <a:r>
                        <a:rPr lang="en-US" sz="12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  <a:hlinkClick r:id="rId4"/>
                        </a:rPr>
                        <a:t> SARS</a:t>
                      </a:r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).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The payment is based on 1% of the total wage bill  for all companies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737952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481" y="120262"/>
            <a:ext cx="10713491" cy="998854"/>
          </a:xfrm>
        </p:spPr>
        <p:txBody>
          <a:bodyPr>
            <a:normAutofit fontScale="90000"/>
          </a:bodyPr>
          <a:lstStyle/>
          <a:p>
            <a:r>
              <a:rPr lang="en-ZA" b="1" dirty="0" smtClean="0"/>
              <a:t>Monitoring </a:t>
            </a:r>
            <a:r>
              <a:rPr lang="en-ZA" b="1" dirty="0"/>
              <a:t>and Evaluation of Training Levy System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1912" y="120261"/>
            <a:ext cx="866111" cy="60563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41913" y="1119116"/>
            <a:ext cx="11909060" cy="55546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r>
              <a:rPr lang="en-ZA" sz="3200" dirty="0">
                <a:solidFill>
                  <a:srgbClr val="FF0000"/>
                </a:solidFill>
              </a:rPr>
              <a:t>There are funding policies </a:t>
            </a:r>
            <a:r>
              <a:rPr lang="en-ZA" sz="3200" dirty="0"/>
              <a:t>in the three countries which </a:t>
            </a:r>
            <a:r>
              <a:rPr lang="en-ZA" sz="3200" dirty="0">
                <a:solidFill>
                  <a:srgbClr val="FF0000"/>
                </a:solidFill>
              </a:rPr>
              <a:t>to guides collection of levies and other </a:t>
            </a:r>
            <a:r>
              <a:rPr lang="en-ZA" sz="3200" dirty="0"/>
              <a:t>funding resources, and their utilisation. </a:t>
            </a:r>
          </a:p>
          <a:p>
            <a:r>
              <a:rPr lang="en-ZA" sz="3200" dirty="0"/>
              <a:t>Policies help to show </a:t>
            </a:r>
            <a:r>
              <a:rPr lang="en-ZA" sz="3200" dirty="0">
                <a:solidFill>
                  <a:srgbClr val="FF0000"/>
                </a:solidFill>
              </a:rPr>
              <a:t>transparency</a:t>
            </a:r>
            <a:r>
              <a:rPr lang="en-ZA" sz="3200" dirty="0"/>
              <a:t> and </a:t>
            </a:r>
            <a:r>
              <a:rPr lang="en-ZA" sz="3200" dirty="0">
                <a:solidFill>
                  <a:srgbClr val="FF0000"/>
                </a:solidFill>
              </a:rPr>
              <a:t>create a platforms of accountability </a:t>
            </a:r>
            <a:r>
              <a:rPr lang="en-ZA" sz="3200" dirty="0"/>
              <a:t>to administrators and those who are meant to benefit from the funds.</a:t>
            </a:r>
          </a:p>
          <a:p>
            <a:r>
              <a:rPr lang="en-ZA" sz="3200" dirty="0"/>
              <a:t>Policies are there as basis for reviewing TVET funding needs for the country.</a:t>
            </a:r>
          </a:p>
        </p:txBody>
      </p:sp>
      <p:sp>
        <p:nvSpPr>
          <p:cNvPr id="5" name="Shape 85"/>
          <p:cNvSpPr/>
          <p:nvPr/>
        </p:nvSpPr>
        <p:spPr>
          <a:xfrm>
            <a:off x="141912" y="1119116"/>
            <a:ext cx="11909060" cy="555463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ZA" sz="3200" dirty="0">
                <a:solidFill>
                  <a:srgbClr val="FF0000"/>
                </a:solidFill>
              </a:rPr>
              <a:t>There are funding policies </a:t>
            </a:r>
            <a:r>
              <a:rPr lang="en-ZA" sz="3200" dirty="0"/>
              <a:t>in the three countries which </a:t>
            </a:r>
            <a:r>
              <a:rPr lang="en-ZA" sz="3200" dirty="0">
                <a:solidFill>
                  <a:srgbClr val="FF0000"/>
                </a:solidFill>
              </a:rPr>
              <a:t>to guides collection of levies and other </a:t>
            </a:r>
            <a:r>
              <a:rPr lang="en-ZA" sz="3200" dirty="0"/>
              <a:t>funding resources, and their utilisation.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ZA" sz="3200" dirty="0"/>
              <a:t>Policies help to show </a:t>
            </a:r>
            <a:r>
              <a:rPr lang="en-ZA" sz="3200" dirty="0">
                <a:solidFill>
                  <a:srgbClr val="FF0000"/>
                </a:solidFill>
              </a:rPr>
              <a:t>transparency</a:t>
            </a:r>
            <a:r>
              <a:rPr lang="en-ZA" sz="3200" dirty="0"/>
              <a:t> and </a:t>
            </a:r>
            <a:r>
              <a:rPr lang="en-ZA" sz="3200" dirty="0">
                <a:solidFill>
                  <a:srgbClr val="FF0000"/>
                </a:solidFill>
              </a:rPr>
              <a:t>create a platforms of accountability </a:t>
            </a:r>
            <a:r>
              <a:rPr lang="en-ZA" sz="3200" dirty="0"/>
              <a:t>to administrators and those who are meant to benefit from the funds.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ZA" sz="3200" dirty="0"/>
              <a:t>Policies are there as basis for reviewing TVET funding needs for the country.</a:t>
            </a:r>
          </a:p>
        </p:txBody>
      </p:sp>
    </p:spTree>
    <p:extLst>
      <p:ext uri="{BB962C8B-B14F-4D97-AF65-F5344CB8AC3E}">
        <p14:creationId xmlns:p14="http://schemas.microsoft.com/office/powerpoint/2010/main" val="1271025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096" y="163774"/>
            <a:ext cx="9497704" cy="1009934"/>
          </a:xfrm>
        </p:spPr>
        <p:txBody>
          <a:bodyPr/>
          <a:lstStyle/>
          <a:p>
            <a:r>
              <a:rPr lang="en-ZA" b="1" dirty="0" smtClean="0"/>
              <a:t>      Policies </a:t>
            </a:r>
            <a:r>
              <a:rPr lang="en-ZA" b="1" dirty="0"/>
              <a:t>in Botswana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9" y="206404"/>
            <a:ext cx="866111" cy="60563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55559" y="1173708"/>
            <a:ext cx="11936357" cy="543180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The Revised national policy on Education (RNPE,(1994),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National Policy on Vocational Education and Training (NPVET, 1997) and the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Vocational Training Act (VTA, 1998).</a:t>
            </a:r>
          </a:p>
          <a:p>
            <a:pPr lvl="0" algn="just"/>
            <a:r>
              <a:rPr lang="en-ZA" sz="3200" dirty="0"/>
              <a:t>The Human Resources Development Act of 2013</a:t>
            </a:r>
          </a:p>
          <a:p>
            <a:pPr lvl="0" algn="just"/>
            <a:r>
              <a:rPr lang="en-ZA" sz="3200" dirty="0"/>
              <a:t>        </a:t>
            </a:r>
            <a:r>
              <a:rPr lang="en-ZA" sz="3200" dirty="0">
                <a:solidFill>
                  <a:srgbClr val="FF0000"/>
                </a:solidFill>
              </a:rPr>
              <a:t>Human Resources Development Fund 2014 </a:t>
            </a:r>
          </a:p>
          <a:p>
            <a:pPr lvl="0" algn="just"/>
            <a:r>
              <a:rPr lang="en-ZA" sz="3200" dirty="0">
                <a:solidFill>
                  <a:srgbClr val="FF0000"/>
                </a:solidFill>
              </a:rPr>
              <a:t>        Birth of Human  Resources Development Levy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3200" dirty="0"/>
              <a:t>The Botswana Qualification Authority (BQA) guidelines for registration and accreditation conventional training requires policies to be in place indicating how financial resources are managed </a:t>
            </a:r>
            <a:r>
              <a:rPr lang="en-ZA" sz="3200" dirty="0">
                <a:solidFill>
                  <a:srgbClr val="FF0000"/>
                </a:solidFill>
              </a:rPr>
              <a:t>to avoid misuse</a:t>
            </a:r>
          </a:p>
        </p:txBody>
      </p:sp>
    </p:spTree>
    <p:extLst>
      <p:ext uri="{BB962C8B-B14F-4D97-AF65-F5344CB8AC3E}">
        <p14:creationId xmlns:p14="http://schemas.microsoft.com/office/powerpoint/2010/main" val="27220648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70" y="109182"/>
            <a:ext cx="8733430" cy="702859"/>
          </a:xfrm>
        </p:spPr>
        <p:txBody>
          <a:bodyPr/>
          <a:lstStyle/>
          <a:p>
            <a:r>
              <a:rPr lang="en-ZA" b="1" dirty="0"/>
              <a:t>Policies in South Africa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9" y="206404"/>
            <a:ext cx="866111" cy="60563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85"/>
          <p:cNvSpPr/>
          <p:nvPr/>
        </p:nvSpPr>
        <p:spPr>
          <a:xfrm>
            <a:off x="155559" y="812041"/>
            <a:ext cx="11909062" cy="57730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rgbClr val="FF0000"/>
                </a:solidFill>
              </a:rPr>
              <a:t>National Norms and Standards for Funding Technical and Vocational Education and Training</a:t>
            </a:r>
            <a:r>
              <a:rPr lang="en-ZA" sz="2800" dirty="0"/>
              <a:t> which was published in terms of the </a:t>
            </a:r>
            <a:r>
              <a:rPr lang="en-ZA" sz="2800" dirty="0">
                <a:solidFill>
                  <a:srgbClr val="FF0000"/>
                </a:solidFill>
              </a:rPr>
              <a:t>CET Act, No 16 of 2006</a:t>
            </a:r>
            <a:r>
              <a:rPr lang="en-ZA" sz="2800" dirty="0"/>
              <a:t> for effective implementation in 2010.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rgbClr val="FF0000"/>
                </a:solidFill>
              </a:rPr>
              <a:t>National Skills Fund </a:t>
            </a:r>
            <a:r>
              <a:rPr lang="en-ZA" sz="2800" dirty="0"/>
              <a:t>(established to support priority skills and innovative research in high-level occupationally directed programmes from universities to the workplace.)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2800" dirty="0"/>
              <a:t> The Professional, Vocational, Technical and Academic Learning (PIVOTAL) grant (focuses on providing access to professional placements, work integrated learning, apprenticeships, learnerships, internships, skills programs and work experience placements). and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ZA" sz="2800" dirty="0">
                <a:solidFill>
                  <a:srgbClr val="FF0000"/>
                </a:solidFill>
              </a:rPr>
              <a:t>Sector Education and Training Authority (SETA, 2015) </a:t>
            </a:r>
            <a:r>
              <a:rPr lang="en-ZA" sz="2800" dirty="0"/>
              <a:t>-distributes discretionary funds for purposes of upgrading skills in the workforce.</a:t>
            </a:r>
          </a:p>
        </p:txBody>
      </p:sp>
    </p:spTree>
    <p:extLst>
      <p:ext uri="{BB962C8B-B14F-4D97-AF65-F5344CB8AC3E}">
        <p14:creationId xmlns:p14="http://schemas.microsoft.com/office/powerpoint/2010/main" val="38508334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2" y="109182"/>
            <a:ext cx="8255757" cy="1064525"/>
          </a:xfrm>
        </p:spPr>
        <p:txBody>
          <a:bodyPr/>
          <a:lstStyle/>
          <a:p>
            <a:r>
              <a:rPr lang="en-ZA" b="1" dirty="0"/>
              <a:t>Policies in Zimbabwe</a:t>
            </a:r>
            <a:endParaRPr lang="en-ZA" dirty="0"/>
          </a:p>
        </p:txBody>
      </p:sp>
      <p:pic>
        <p:nvPicPr>
          <p:cNvPr id="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5559" y="206404"/>
            <a:ext cx="866111" cy="605637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85"/>
          <p:cNvSpPr/>
          <p:nvPr/>
        </p:nvSpPr>
        <p:spPr>
          <a:xfrm>
            <a:off x="155559" y="1078172"/>
            <a:ext cx="11936357" cy="543180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3200" dirty="0">
                <a:solidFill>
                  <a:srgbClr val="FF0000"/>
                </a:solidFill>
              </a:rPr>
              <a:t>Apprenticeship Training and Skilled Manpower Development Act (1968) </a:t>
            </a:r>
            <a:r>
              <a:rPr lang="en-ZA" sz="3200" dirty="0"/>
              <a:t>established to sustain the common effort of industry to produce skilled workers required by industry in general.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ZA" sz="3200" dirty="0">
                <a:solidFill>
                  <a:srgbClr val="FF0000"/>
                </a:solidFill>
              </a:rPr>
              <a:t>Manpower Planning and Development Act (1984) </a:t>
            </a:r>
            <a:r>
              <a:rPr lang="en-ZA" sz="3200" dirty="0"/>
              <a:t>- to create a pool of training funds in general. The funds are pulled together through a levy fixed at 1% annual wage bills for employers (Munetsi, 1996). Companies are given incentives in the form of tax rebates and grants if they are involved in approved training.</a:t>
            </a:r>
          </a:p>
          <a:p>
            <a:pPr lvl="0" algn="just"/>
            <a:endParaRPr lang="en-ZA" sz="3200" dirty="0"/>
          </a:p>
          <a:p>
            <a:pPr lvl="0" algn="just"/>
            <a:r>
              <a:rPr lang="en-ZA" sz="3200" dirty="0">
                <a:solidFill>
                  <a:srgbClr val="00B050"/>
                </a:solidFill>
              </a:rPr>
              <a:t>The fund continues to get interests from the Fund’s short-term investment and rentals from leased properties.</a:t>
            </a:r>
          </a:p>
        </p:txBody>
      </p:sp>
    </p:spTree>
    <p:extLst>
      <p:ext uri="{BB962C8B-B14F-4D97-AF65-F5344CB8AC3E}">
        <p14:creationId xmlns:p14="http://schemas.microsoft.com/office/powerpoint/2010/main" val="22643821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1F497D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97D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F497D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1583</Words>
  <Application>Microsoft Office PowerPoint</Application>
  <PresentationFormat>Custom</PresentationFormat>
  <Paragraphs>137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</vt:lpstr>
      <vt:lpstr>WorldSkills Africa Swakopmund 202 TVET Conference 29-31 March 2022  Swakopmund, Namibia</vt:lpstr>
      <vt:lpstr>PRESENTATION OULINE </vt:lpstr>
      <vt:lpstr>           INTRODUCTION</vt:lpstr>
      <vt:lpstr>FUNDING MODELS</vt:lpstr>
      <vt:lpstr>Training Levy System in the 3 countries</vt:lpstr>
      <vt:lpstr>Monitoring and Evaluation of Training Levy System</vt:lpstr>
      <vt:lpstr>      Policies in Botswana</vt:lpstr>
      <vt:lpstr>Policies in South Africa</vt:lpstr>
      <vt:lpstr>Policies in Zimbabwe</vt:lpstr>
      <vt:lpstr>Incentives to Encourage Industry Support</vt:lpstr>
      <vt:lpstr>Implications of COVID-19 towards levy contribution</vt:lpstr>
      <vt:lpstr>Implications of COVID-19 towards levy contributions</vt:lpstr>
      <vt:lpstr>Challenges in TVET Funding</vt:lpstr>
      <vt:lpstr>Challenges continued---</vt:lpstr>
      <vt:lpstr>                    Conclusions</vt:lpstr>
      <vt:lpstr>         Recommendations 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ERA COLLEGE OF  ARTS, SCIENCE &amp; TECHNOLOGY</dc:title>
  <dc:creator>Jerald Hondonga</dc:creator>
  <cp:lastModifiedBy>Jerald</cp:lastModifiedBy>
  <cp:revision>40</cp:revision>
  <dcterms:modified xsi:type="dcterms:W3CDTF">2022-03-12T08:03:27Z</dcterms:modified>
</cp:coreProperties>
</file>