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343" r:id="rId3"/>
    <p:sldId id="357" r:id="rId4"/>
    <p:sldId id="359" r:id="rId5"/>
    <p:sldId id="358" r:id="rId6"/>
    <p:sldId id="360" r:id="rId7"/>
    <p:sldId id="348" r:id="rId8"/>
    <p:sldId id="349" r:id="rId9"/>
    <p:sldId id="338" r:id="rId10"/>
    <p:sldId id="337" r:id="rId11"/>
    <p:sldId id="340" r:id="rId12"/>
    <p:sldId id="350" r:id="rId13"/>
    <p:sldId id="335" r:id="rId14"/>
    <p:sldId id="342" r:id="rId15"/>
    <p:sldId id="351" r:id="rId16"/>
    <p:sldId id="328" r:id="rId17"/>
    <p:sldId id="333" r:id="rId18"/>
    <p:sldId id="329" r:id="rId19"/>
    <p:sldId id="352" r:id="rId20"/>
    <p:sldId id="334" r:id="rId21"/>
    <p:sldId id="341" r:id="rId22"/>
    <p:sldId id="353" r:id="rId23"/>
    <p:sldId id="356" r:id="rId24"/>
    <p:sldId id="330" r:id="rId25"/>
    <p:sldId id="331" r:id="rId26"/>
    <p:sldId id="332" r:id="rId27"/>
    <p:sldId id="345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rton Lewis" initials="EL" lastIdx="1" clrIdx="0">
    <p:extLst>
      <p:ext uri="{19B8F6BF-5375-455C-9EA6-DF929625EA0E}">
        <p15:presenceInfo xmlns:p15="http://schemas.microsoft.com/office/powerpoint/2012/main" userId="Everton Lew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74644-BD80-478F-AB01-5D0981C33D6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53A9-8930-4B06-AFDE-42057EA3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B53A9-8930-4B06-AFDE-42057EA3D4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6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48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43200" y="1143000"/>
            <a:ext cx="88392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9144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1217084" y="62515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2517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7AF35-D2A6-441B-9E93-892EEB0035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022D4-AB3B-459A-8755-B76874EBDC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7813"/>
            <a:ext cx="25908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7813"/>
            <a:ext cx="75692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3D31A-A434-4414-ABA2-1CA530AE87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2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F3D04-A020-4185-888F-BC02223DEE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4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0E42-958C-4E01-A47E-88E60C3C98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3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FC90-62F6-4475-BBC4-EEA49A02F4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9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1262-B032-4CC1-B927-E304DFC3C8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09E3-C955-47F9-936A-431300E86A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4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1FC3-7E96-4D3E-ADF4-78296C5A69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7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3175-DBDE-48D8-B9AD-18BB740F2B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D2FF-ACFB-489B-AA90-C8AF9FDCA2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1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1"/>
            <a:ext cx="10363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51575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33267-A4EF-4ADC-9774-E5D693D9D06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3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jamaica-star.com/article/news/20220318/one-hand-and-one-leg-norris-matthews-stands-tall-mechanic-and-electrician#slideshow-0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ctrains.com/wp-content/uploads/2017/06/Principles-and-Strategies-of-a-Successful-TVET-Program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iste.org/Journals/index.php/DCS/article/viewFile/14053/1436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5318" y="824248"/>
            <a:ext cx="9886682" cy="2528552"/>
          </a:xfrm>
        </p:spPr>
        <p:txBody>
          <a:bodyPr/>
          <a:lstStyle/>
          <a:p>
            <a:pPr algn="ctr"/>
            <a:r>
              <a:rPr lang="en-US" sz="4300" b="1" dirty="0"/>
              <a:t>TVET: An Indispensable Tool for Sustainable Economic Prosperity and  the Elimination of Discrimination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Everton Lewis, Ph.D.</a:t>
            </a:r>
          </a:p>
          <a:p>
            <a:r>
              <a:rPr lang="en-US" dirty="0"/>
              <a:t>University of Technology, Jamaica</a:t>
            </a:r>
          </a:p>
          <a:p>
            <a:r>
              <a:rPr lang="en-US" dirty="0"/>
              <a:t>March 31, 2022</a:t>
            </a:r>
          </a:p>
        </p:txBody>
      </p:sp>
    </p:spTree>
    <p:extLst>
      <p:ext uri="{BB962C8B-B14F-4D97-AF65-F5344CB8AC3E}">
        <p14:creationId xmlns:p14="http://schemas.microsoft.com/office/powerpoint/2010/main" val="41058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01FF-AE68-49FB-B3C4-8ED714DE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Rear Admiral Antoinette Gorman-Wemyss</a:t>
            </a:r>
            <a:br>
              <a:rPr lang="en-JM" b="1" dirty="0"/>
            </a:br>
            <a:r>
              <a:rPr lang="en-JM" b="1" dirty="0"/>
              <a:t>Chief of Staff – Jamaica Defence Force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9792A-EABC-4FA0-BCB3-D0D63859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04" y="2326602"/>
            <a:ext cx="7722393" cy="43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5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BA96-D1F8-4CD1-9AE4-2EC4807F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ALL-FEMALE FIRE FIGHTERS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C9B13-7514-4728-9EE0-0EE707CB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10" y="1420813"/>
            <a:ext cx="7973594" cy="53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8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D45A-05EE-4646-A67D-372D3802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Persons with Disabilities (</a:t>
            </a:r>
            <a:r>
              <a:rPr lang="en-JM" b="1" dirty="0" err="1"/>
              <a:t>PwD’s</a:t>
            </a:r>
            <a:r>
              <a:rPr lang="en-JM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BF703-EBF3-47B2-99AF-EDAABCDC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2" y="2052735"/>
            <a:ext cx="11380237" cy="4078191"/>
          </a:xfrm>
        </p:spPr>
        <p:txBody>
          <a:bodyPr/>
          <a:lstStyle/>
          <a:p>
            <a:r>
              <a:rPr lang="en-JM" dirty="0"/>
              <a:t>A ‘disability’ is a </a:t>
            </a:r>
            <a:r>
              <a:rPr lang="en-JM" b="1" dirty="0"/>
              <a:t>social construct</a:t>
            </a:r>
          </a:p>
          <a:p>
            <a:r>
              <a:rPr lang="en-JM" dirty="0"/>
              <a:t>We should never exclude </a:t>
            </a:r>
            <a:r>
              <a:rPr lang="en-JM" dirty="0" err="1"/>
              <a:t>PwD’s</a:t>
            </a:r>
            <a:r>
              <a:rPr lang="en-JM" dirty="0"/>
              <a:t> from pursuing their job preferences</a:t>
            </a:r>
          </a:p>
          <a:p>
            <a:pPr lvl="1"/>
            <a:r>
              <a:rPr lang="en-JM" dirty="0"/>
              <a:t>It is their ‘human right’ to choose (within their limitations)</a:t>
            </a:r>
          </a:p>
          <a:p>
            <a:r>
              <a:rPr lang="en-JM" dirty="0"/>
              <a:t>Most efficient switchboard operator</a:t>
            </a:r>
          </a:p>
          <a:p>
            <a:r>
              <a:rPr lang="en-JM" dirty="0"/>
              <a:t>My Lab. Technician</a:t>
            </a:r>
          </a:p>
          <a:p>
            <a:pPr lvl="1"/>
            <a:r>
              <a:rPr lang="en-JM" dirty="0"/>
              <a:t>Licensed Electrician </a:t>
            </a:r>
          </a:p>
          <a:p>
            <a:pPr lvl="1"/>
            <a:r>
              <a:rPr lang="en-JM" dirty="0"/>
              <a:t>“Mr. Fix it”</a:t>
            </a:r>
          </a:p>
          <a:p>
            <a:r>
              <a:rPr lang="en-JM" dirty="0"/>
              <a:t>“Blind” Cricket teams, “Blind” Soccer teams</a:t>
            </a:r>
          </a:p>
        </p:txBody>
      </p:sp>
    </p:spTree>
    <p:extLst>
      <p:ext uri="{BB962C8B-B14F-4D97-AF65-F5344CB8AC3E}">
        <p14:creationId xmlns:p14="http://schemas.microsoft.com/office/powerpoint/2010/main" val="304018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4895-88A2-414F-AEF5-5ACB194B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17" y="6172200"/>
            <a:ext cx="7315200" cy="536510"/>
          </a:xfrm>
        </p:spPr>
        <p:txBody>
          <a:bodyPr/>
          <a:lstStyle/>
          <a:p>
            <a:r>
              <a:rPr lang="en-JM" dirty="0"/>
              <a:t>                      Blind Computer Repairman (Jamaica)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52088CD-C2F4-4082-8FCE-AE02128DEA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483" b="12483"/>
          <a:stretch>
            <a:fillRect/>
          </a:stretch>
        </p:blipFill>
        <p:spPr>
          <a:xfrm>
            <a:off x="1200352" y="1338943"/>
            <a:ext cx="8747161" cy="49202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0B49E-C907-4248-9E98-4306CBD53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JM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JM" sz="1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Anthony Whyte works on a PC at his home in Clarendon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480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9E9B-D24B-43AD-8AD2-9B8B078A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17" y="4800599"/>
            <a:ext cx="7315200" cy="1012371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D266C-7A7D-475D-B5D1-621C6D71D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412566" cy="1313380"/>
          </a:xfrm>
        </p:spPr>
        <p:txBody>
          <a:bodyPr/>
          <a:lstStyle/>
          <a:p>
            <a:endParaRPr lang="en-JM" dirty="0"/>
          </a:p>
          <a:p>
            <a:endParaRPr lang="en-JM" dirty="0"/>
          </a:p>
          <a:p>
            <a:endParaRPr lang="en-JM" dirty="0"/>
          </a:p>
          <a:p>
            <a:r>
              <a:rPr lang="en-JM" dirty="0"/>
              <a:t>Photo courtesy of: </a:t>
            </a:r>
            <a:r>
              <a:rPr lang="en-US" dirty="0">
                <a:hlinkClick r:id="rId2"/>
              </a:rPr>
              <a:t>One hand and one leg - ... but … stands tall as mechanic and electrician | News | Jamaica Star (jamaica-star.com)</a:t>
            </a:r>
            <a:endParaRPr lang="en-JM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D7CFCA7-1273-40C3-ACA7-BE3B9BAAFB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00" b="12500"/>
          <a:stretch>
            <a:fillRect/>
          </a:stretch>
        </p:blipFill>
        <p:spPr>
          <a:xfrm>
            <a:off x="966452" y="1481332"/>
            <a:ext cx="8131975" cy="45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1B96-352A-48AF-9710-2CA3C607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14AC7-DABF-4E2C-8F8D-7D6FB1A363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D33A8-3300-4148-B954-DA4D733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7" y="5943600"/>
            <a:ext cx="7315200" cy="849086"/>
          </a:xfrm>
        </p:spPr>
        <p:txBody>
          <a:bodyPr/>
          <a:lstStyle/>
          <a:p>
            <a:endParaRPr lang="en-JM" dirty="0"/>
          </a:p>
          <a:p>
            <a:r>
              <a:rPr lang="en-JM" dirty="0"/>
              <a:t>Senator </a:t>
            </a:r>
            <a:r>
              <a:rPr lang="en-JM" dirty="0" err="1"/>
              <a:t>Dr.</a:t>
            </a:r>
            <a:r>
              <a:rPr lang="en-JM" dirty="0"/>
              <a:t> Floyd Morris – President of the Senate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5EEA3C-8982-4C0E-8C06-0144CE44DA28}"/>
              </a:ext>
            </a:extLst>
          </p:cNvPr>
          <p:cNvSpPr txBox="1">
            <a:spLocks/>
          </p:cNvSpPr>
          <p:nvPr/>
        </p:nvSpPr>
        <p:spPr bwMode="auto">
          <a:xfrm>
            <a:off x="2542117" y="765175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6989D-BF2B-4711-8D17-32B61C33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95" y="1490661"/>
            <a:ext cx="8307605" cy="46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DC8F-4973-44CE-A7AA-B927A480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TVET: The Indispensable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2FB4-2614-475F-9C5E-8755024B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33" y="2174033"/>
            <a:ext cx="11389567" cy="4683967"/>
          </a:xfrm>
        </p:spPr>
        <p:txBody>
          <a:bodyPr/>
          <a:lstStyle/>
          <a:p>
            <a:r>
              <a:rPr lang="en-JM" dirty="0"/>
              <a:t>TVET is the “</a:t>
            </a:r>
            <a:r>
              <a:rPr lang="en-JM" b="1" dirty="0"/>
              <a:t>T</a:t>
            </a:r>
            <a:r>
              <a:rPr lang="en-JM" dirty="0"/>
              <a:t>” in S</a:t>
            </a:r>
            <a:r>
              <a:rPr lang="en-JM" b="1" dirty="0"/>
              <a:t>T</a:t>
            </a:r>
            <a:r>
              <a:rPr lang="en-JM" dirty="0"/>
              <a:t>EM / S</a:t>
            </a:r>
            <a:r>
              <a:rPr lang="en-JM" b="1" dirty="0"/>
              <a:t>T</a:t>
            </a:r>
            <a:r>
              <a:rPr lang="en-JM" dirty="0"/>
              <a:t>EAM</a:t>
            </a:r>
          </a:p>
          <a:p>
            <a:r>
              <a:rPr lang="en-JM" dirty="0"/>
              <a:t>TVET produces your Technicians, Technologists, and Engineers</a:t>
            </a:r>
          </a:p>
          <a:p>
            <a:r>
              <a:rPr lang="en-JM" dirty="0"/>
              <a:t>There is a stigma against TVET (as if all ‘hands’ and no ‘head’)</a:t>
            </a:r>
          </a:p>
          <a:p>
            <a:pPr lvl="1"/>
            <a:r>
              <a:rPr lang="en-JM" dirty="0"/>
              <a:t>Educational system – Teachers and Guidance Counsellors</a:t>
            </a:r>
          </a:p>
          <a:p>
            <a:pPr lvl="1"/>
            <a:r>
              <a:rPr lang="en-JM" dirty="0"/>
              <a:t>Society - stigma</a:t>
            </a:r>
          </a:p>
          <a:p>
            <a:pPr lvl="1"/>
            <a:r>
              <a:rPr lang="en-JM" dirty="0"/>
              <a:t>Parents - ego</a:t>
            </a:r>
          </a:p>
          <a:p>
            <a:r>
              <a:rPr lang="en-JM" dirty="0"/>
              <a:t>The world is now responding to the importance of TVET</a:t>
            </a:r>
          </a:p>
          <a:p>
            <a:r>
              <a:rPr lang="en-JM" dirty="0"/>
              <a:t>TVET needs to re-brand itself as a legitimate and relevant discipline</a:t>
            </a:r>
          </a:p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70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789C-F053-454B-A53B-394F7415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What Can TVET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6674-8C44-40ED-87A9-5DF1D945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94113"/>
            <a:ext cx="10363200" cy="4686073"/>
          </a:xfrm>
        </p:spPr>
        <p:txBody>
          <a:bodyPr/>
          <a:lstStyle/>
          <a:p>
            <a:r>
              <a:rPr lang="en-JM" dirty="0"/>
              <a:t>In developing countries, there are exorbitantly high levels of unemployment and under-employment</a:t>
            </a:r>
          </a:p>
          <a:p>
            <a:r>
              <a:rPr lang="en-JM" dirty="0"/>
              <a:t>Economies globally are greatly in need of skilled labourers</a:t>
            </a:r>
          </a:p>
          <a:p>
            <a:r>
              <a:rPr lang="en-JM" dirty="0"/>
              <a:t>TVET can drive social and economic progress, and enhance international competitiveness</a:t>
            </a:r>
          </a:p>
          <a:p>
            <a:pPr lvl="1"/>
            <a:r>
              <a:rPr lang="en-JM" dirty="0"/>
              <a:t>Resulting in Poverty Alleviation</a:t>
            </a:r>
          </a:p>
          <a:p>
            <a:pPr lvl="1"/>
            <a:r>
              <a:rPr lang="en-JM" dirty="0"/>
              <a:t>Contributing to National Development</a:t>
            </a:r>
          </a:p>
          <a:p>
            <a:r>
              <a:rPr lang="en-JM" dirty="0"/>
              <a:t>TVET can remove social barriers (e.g. gender discrimination)</a:t>
            </a:r>
          </a:p>
          <a:p>
            <a:r>
              <a:rPr lang="en-JM" dirty="0"/>
              <a:t>TVET can remove stigmas (e.g. disability discrimination)</a:t>
            </a:r>
          </a:p>
        </p:txBody>
      </p:sp>
    </p:spTree>
    <p:extLst>
      <p:ext uri="{BB962C8B-B14F-4D97-AF65-F5344CB8AC3E}">
        <p14:creationId xmlns:p14="http://schemas.microsoft.com/office/powerpoint/2010/main" val="34221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0046-00A7-4E1C-90EC-B385039B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THE TYPICAL EDUCATION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92A4-4E39-4DB7-AF06-519B0345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1"/>
            <a:ext cx="10363200" cy="4979986"/>
          </a:xfrm>
        </p:spPr>
        <p:txBody>
          <a:bodyPr/>
          <a:lstStyle/>
          <a:p>
            <a:pPr marL="0" indent="0" algn="ctr">
              <a:buNone/>
            </a:pPr>
            <a:r>
              <a:rPr lang="en-JM" b="1" dirty="0"/>
              <a:t>Policy Framework (Governments)</a:t>
            </a:r>
          </a:p>
          <a:p>
            <a:pPr marL="0" indent="0" algn="ctr">
              <a:buNone/>
            </a:pPr>
            <a:endParaRPr lang="en-JM" dirty="0"/>
          </a:p>
          <a:p>
            <a:pPr marL="0" indent="0" algn="ctr">
              <a:buNone/>
            </a:pPr>
            <a:r>
              <a:rPr lang="en-JM" b="1" dirty="0"/>
              <a:t>Benchmarks/Standards (</a:t>
            </a:r>
            <a:r>
              <a:rPr lang="en-JM" b="1" dirty="0" err="1"/>
              <a:t>MoE</a:t>
            </a:r>
            <a:r>
              <a:rPr lang="en-JM" b="1" dirty="0"/>
              <a:t>/Stakeholders)</a:t>
            </a:r>
          </a:p>
          <a:p>
            <a:pPr marL="0" indent="0" algn="ctr">
              <a:buNone/>
            </a:pPr>
            <a:endParaRPr lang="en-JM" dirty="0"/>
          </a:p>
          <a:p>
            <a:pPr marL="0" indent="0" algn="ctr">
              <a:buNone/>
            </a:pPr>
            <a:r>
              <a:rPr lang="en-JM" b="1" dirty="0"/>
              <a:t>OBJECTIVES (School/TVET Teachers)</a:t>
            </a:r>
          </a:p>
          <a:p>
            <a:pPr marL="0" indent="0">
              <a:buNone/>
            </a:pPr>
            <a:r>
              <a:rPr lang="en-JM" dirty="0"/>
              <a:t>                                                                               </a:t>
            </a:r>
            <a:r>
              <a:rPr lang="en-JM" b="1" dirty="0"/>
              <a:t>CONTENT</a:t>
            </a:r>
          </a:p>
          <a:p>
            <a:pPr marL="0" indent="0">
              <a:buNone/>
            </a:pPr>
            <a:r>
              <a:rPr lang="en-JM" b="1" dirty="0"/>
              <a:t>EVALUATION</a:t>
            </a:r>
            <a:r>
              <a:rPr lang="en-JM" dirty="0"/>
              <a:t>                                                         </a:t>
            </a:r>
          </a:p>
          <a:p>
            <a:pPr marL="0" indent="0">
              <a:buNone/>
            </a:pPr>
            <a:endParaRPr lang="en-JM" dirty="0"/>
          </a:p>
          <a:p>
            <a:pPr marL="0" indent="0">
              <a:buNone/>
            </a:pPr>
            <a:r>
              <a:rPr lang="en-JM" dirty="0"/>
              <a:t>                            </a:t>
            </a:r>
            <a:r>
              <a:rPr lang="en-JM" b="1" dirty="0"/>
              <a:t>TEACHING METHODOLOGY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14F6C7C-6185-46A9-A3FC-3F0199214696}"/>
              </a:ext>
            </a:extLst>
          </p:cNvPr>
          <p:cNvSpPr/>
          <p:nvPr/>
        </p:nvSpPr>
        <p:spPr bwMode="auto">
          <a:xfrm>
            <a:off x="6260840" y="2155371"/>
            <a:ext cx="360000" cy="5598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JM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71251EB-67C3-4363-A20D-BA13A21E2CB9}"/>
              </a:ext>
            </a:extLst>
          </p:cNvPr>
          <p:cNvSpPr/>
          <p:nvPr/>
        </p:nvSpPr>
        <p:spPr bwMode="auto">
          <a:xfrm>
            <a:off x="6279890" y="3107871"/>
            <a:ext cx="360000" cy="5598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JM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0E5F0A7-9BED-4BB1-B449-74FC7447EFDC}"/>
              </a:ext>
            </a:extLst>
          </p:cNvPr>
          <p:cNvSpPr/>
          <p:nvPr/>
        </p:nvSpPr>
        <p:spPr bwMode="auto">
          <a:xfrm rot="17019801">
            <a:off x="8492415" y="3999729"/>
            <a:ext cx="360000" cy="5598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JM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EA0539E-B2CE-406A-999F-50205E0163C9}"/>
              </a:ext>
            </a:extLst>
          </p:cNvPr>
          <p:cNvSpPr/>
          <p:nvPr/>
        </p:nvSpPr>
        <p:spPr bwMode="auto">
          <a:xfrm rot="3197507">
            <a:off x="8910555" y="4919561"/>
            <a:ext cx="360000" cy="5598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JM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BC07020-CDBA-498C-90F5-0CABA7C8CDAA}"/>
              </a:ext>
            </a:extLst>
          </p:cNvPr>
          <p:cNvSpPr/>
          <p:nvPr/>
        </p:nvSpPr>
        <p:spPr bwMode="auto">
          <a:xfrm rot="8098275">
            <a:off x="3431915" y="5289096"/>
            <a:ext cx="360000" cy="5598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JM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BCF97D0-9759-4EF1-A12B-9F33DE2FA40C}"/>
              </a:ext>
            </a:extLst>
          </p:cNvPr>
          <p:cNvSpPr/>
          <p:nvPr/>
        </p:nvSpPr>
        <p:spPr bwMode="auto">
          <a:xfrm rot="15049004">
            <a:off x="4060565" y="4155621"/>
            <a:ext cx="360000" cy="5598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JM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rrow: Quad 9">
            <a:extLst>
              <a:ext uri="{FF2B5EF4-FFF2-40B4-BE49-F238E27FC236}">
                <a16:creationId xmlns:a16="http://schemas.microsoft.com/office/drawing/2014/main" id="{BC95095C-7274-4443-A029-142D2E97E330}"/>
              </a:ext>
            </a:extLst>
          </p:cNvPr>
          <p:cNvSpPr/>
          <p:nvPr/>
        </p:nvSpPr>
        <p:spPr bwMode="auto">
          <a:xfrm>
            <a:off x="5977262" y="4238417"/>
            <a:ext cx="1042664" cy="1251696"/>
          </a:xfrm>
          <a:prstGeom prst="quad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JM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1B8E-581B-40CC-9680-0A071A1C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The Policy 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162ED-A8BA-4E9F-9F41-5F1F690D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600201"/>
            <a:ext cx="11408229" cy="5257799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2007</a:t>
            </a:r>
            <a:r>
              <a:rPr lang="en-US" dirty="0"/>
              <a:t> Jamaica signed and ratified the Convention on the Rights of Persons with Disabilities (CRPD). </a:t>
            </a:r>
            <a:endParaRPr lang="en-JM" dirty="0"/>
          </a:p>
          <a:p>
            <a:r>
              <a:rPr lang="en-JM" dirty="0"/>
              <a:t>“Nothing about us, without us” – adequate representation</a:t>
            </a:r>
          </a:p>
          <a:p>
            <a:pPr lvl="1"/>
            <a:r>
              <a:rPr lang="en-JM" dirty="0"/>
              <a:t>Social inclusion</a:t>
            </a:r>
          </a:p>
          <a:p>
            <a:r>
              <a:rPr lang="en-JM" dirty="0"/>
              <a:t>Must Act with urgency</a:t>
            </a:r>
          </a:p>
          <a:p>
            <a:pPr lvl="1"/>
            <a:r>
              <a:rPr lang="en-JM" b="1" dirty="0"/>
              <a:t>The Disabilities Act </a:t>
            </a:r>
            <a:r>
              <a:rPr lang="en-JM" dirty="0"/>
              <a:t>(2014) – passed into Law - February 14, 2022</a:t>
            </a:r>
          </a:p>
          <a:p>
            <a:pPr marL="0" indent="0">
              <a:buNone/>
            </a:pPr>
            <a:endParaRPr lang="en-JM" dirty="0"/>
          </a:p>
          <a:p>
            <a:pPr marL="0" indent="0">
              <a:buNone/>
            </a:pP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707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0380-BA42-4D5D-85FA-64C2FB9B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OBJECTIVES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CFA61-09B3-41DB-A174-00779C18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48473"/>
            <a:ext cx="10363200" cy="3182453"/>
          </a:xfrm>
        </p:spPr>
        <p:txBody>
          <a:bodyPr/>
          <a:lstStyle/>
          <a:p>
            <a:r>
              <a:rPr lang="en-JM" dirty="0"/>
              <a:t>To address two primary questions, which will in essence cover the general topic of my presentation</a:t>
            </a:r>
          </a:p>
          <a:p>
            <a:r>
              <a:rPr lang="en-JM" dirty="0"/>
              <a:t>To share some Jamaican experiences relevant to the topic</a:t>
            </a:r>
          </a:p>
          <a:p>
            <a:r>
              <a:rPr lang="en-JM" dirty="0"/>
              <a:t>To examine some recommendations that relate to the topic</a:t>
            </a:r>
          </a:p>
        </p:txBody>
      </p:sp>
    </p:spTree>
    <p:extLst>
      <p:ext uri="{BB962C8B-B14F-4D97-AF65-F5344CB8AC3E}">
        <p14:creationId xmlns:p14="http://schemas.microsoft.com/office/powerpoint/2010/main" val="36195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EDBC-27EC-4023-BE19-CDE1F3C7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WHAT SHOULD GOVERNMENTS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FA36-980B-459D-A13E-EB8C93AA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52735"/>
            <a:ext cx="11391900" cy="4805265"/>
          </a:xfrm>
        </p:spPr>
        <p:txBody>
          <a:bodyPr/>
          <a:lstStyle/>
          <a:p>
            <a:r>
              <a:rPr lang="en-JM" dirty="0"/>
              <a:t>Acknowledge the importance of TVET to National Development</a:t>
            </a:r>
          </a:p>
          <a:p>
            <a:r>
              <a:rPr lang="en-JM" dirty="0"/>
              <a:t>Provide job-market data (i.e. current and future Needs Analyses)</a:t>
            </a:r>
          </a:p>
          <a:p>
            <a:r>
              <a:rPr lang="en-JM" dirty="0"/>
              <a:t>Promote the use of technology to enhance the learning experience</a:t>
            </a:r>
          </a:p>
          <a:p>
            <a:r>
              <a:rPr lang="en-JM" dirty="0"/>
              <a:t>All educational institutions must have quality internet facilities for all</a:t>
            </a:r>
          </a:p>
          <a:p>
            <a:r>
              <a:rPr lang="en-JM" dirty="0"/>
              <a:t>Promote Distance Learning methodologies, if needed</a:t>
            </a:r>
          </a:p>
          <a:p>
            <a:r>
              <a:rPr lang="en-JM" dirty="0"/>
              <a:t>Ensure that all training facilities are accessible to all students</a:t>
            </a:r>
          </a:p>
          <a:p>
            <a:r>
              <a:rPr lang="en-JM" dirty="0"/>
              <a:t>Develop “well rounded,” employment-ready, competent individuals</a:t>
            </a:r>
          </a:p>
          <a:p>
            <a:r>
              <a:rPr lang="en-JM" dirty="0"/>
              <a:t>Provide adequate, efficient, and </a:t>
            </a:r>
            <a:r>
              <a:rPr lang="en-JM" b="1" dirty="0"/>
              <a:t>equitable</a:t>
            </a:r>
            <a:r>
              <a:rPr lang="en-JM" dirty="0"/>
              <a:t> financing for education</a:t>
            </a:r>
          </a:p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0218-C34B-4567-9CAA-9AF5D4B5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TVET Needs ‘Equity’ and NOT ‘Equality’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3847C8-6536-479A-A294-57FB4D247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584" y="1453470"/>
            <a:ext cx="701680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C648-ED22-4D9D-BA7A-05505BE3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277813"/>
            <a:ext cx="10891935" cy="1143000"/>
          </a:xfrm>
        </p:spPr>
        <p:txBody>
          <a:bodyPr/>
          <a:lstStyle/>
          <a:p>
            <a:pPr algn="ctr"/>
            <a:r>
              <a:rPr lang="en-JM" b="1" dirty="0"/>
              <a:t>Role of Ministry of Education &amp;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E192F-0E56-4FDB-913A-ED82A64FC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1600201"/>
            <a:ext cx="11333583" cy="5257799"/>
          </a:xfrm>
        </p:spPr>
        <p:txBody>
          <a:bodyPr/>
          <a:lstStyle/>
          <a:p>
            <a:r>
              <a:rPr lang="en-JM" dirty="0"/>
              <a:t>Target females and the discriminated communities for recruitment</a:t>
            </a:r>
          </a:p>
          <a:p>
            <a:r>
              <a:rPr lang="en-JM" dirty="0"/>
              <a:t>Ensure </a:t>
            </a:r>
            <a:r>
              <a:rPr lang="en-JM" b="1" dirty="0"/>
              <a:t>ALL</a:t>
            </a:r>
            <a:r>
              <a:rPr lang="en-JM" dirty="0"/>
              <a:t> facilities can accommodate </a:t>
            </a:r>
            <a:r>
              <a:rPr lang="en-JM" dirty="0" err="1"/>
              <a:t>PwD’s</a:t>
            </a:r>
            <a:r>
              <a:rPr lang="en-JM" dirty="0"/>
              <a:t> – mandatory</a:t>
            </a:r>
          </a:p>
          <a:p>
            <a:pPr lvl="1"/>
            <a:r>
              <a:rPr lang="en-JM" dirty="0"/>
              <a:t>Special provisions for classes, labs., rest rooms, dining services, etc.</a:t>
            </a:r>
          </a:p>
          <a:p>
            <a:r>
              <a:rPr lang="en-JM" dirty="0"/>
              <a:t>Provide accessible housing and/or transportation for </a:t>
            </a:r>
            <a:r>
              <a:rPr lang="en-JM" dirty="0" err="1"/>
              <a:t>PwD’s</a:t>
            </a:r>
            <a:endParaRPr lang="en-JM" dirty="0"/>
          </a:p>
          <a:p>
            <a:r>
              <a:rPr lang="en-JM" dirty="0"/>
              <a:t>Provide incentives for employers who retain females and </a:t>
            </a:r>
            <a:r>
              <a:rPr lang="en-JM" dirty="0" err="1"/>
              <a:t>PwD’s</a:t>
            </a:r>
            <a:endParaRPr lang="en-JM" dirty="0"/>
          </a:p>
          <a:p>
            <a:r>
              <a:rPr lang="en-JM" dirty="0"/>
              <a:t>Provide support services for females and </a:t>
            </a:r>
            <a:r>
              <a:rPr lang="en-JM" dirty="0" err="1"/>
              <a:t>PwD’s</a:t>
            </a:r>
            <a:r>
              <a:rPr lang="en-JM" dirty="0"/>
              <a:t> to identify jobs</a:t>
            </a:r>
          </a:p>
          <a:p>
            <a:r>
              <a:rPr lang="en-JM" dirty="0"/>
              <a:t>Preventative services: information on disability prevention</a:t>
            </a:r>
          </a:p>
          <a:p>
            <a:r>
              <a:rPr lang="en-JM" dirty="0"/>
              <a:t>Restorative services: assistive devices, medical interventions</a:t>
            </a:r>
          </a:p>
          <a:p>
            <a:r>
              <a:rPr lang="en-JM" dirty="0"/>
              <a:t>Rehabilitation services: Self- and Social enhancement </a:t>
            </a:r>
          </a:p>
          <a:p>
            <a:r>
              <a:rPr lang="en-JM" dirty="0"/>
              <a:t>Psychological services: counselling, career guidance, etc.</a:t>
            </a:r>
          </a:p>
        </p:txBody>
      </p:sp>
    </p:spTree>
    <p:extLst>
      <p:ext uri="{BB962C8B-B14F-4D97-AF65-F5344CB8AC3E}">
        <p14:creationId xmlns:p14="http://schemas.microsoft.com/office/powerpoint/2010/main" val="2977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52D7-6C39-4455-A994-DC322286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7813"/>
            <a:ext cx="10668000" cy="1143000"/>
          </a:xfrm>
        </p:spPr>
        <p:txBody>
          <a:bodyPr/>
          <a:lstStyle/>
          <a:p>
            <a:pPr algn="ctr"/>
            <a:r>
              <a:rPr lang="en-JM" b="1" dirty="0"/>
              <a:t>Role of TVET Teacher-Training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A38E-A6E0-434A-BC2F-C5B8413E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600201"/>
            <a:ext cx="10891935" cy="5257799"/>
          </a:xfrm>
        </p:spPr>
        <p:txBody>
          <a:bodyPr/>
          <a:lstStyle/>
          <a:p>
            <a:r>
              <a:rPr lang="en-JM" dirty="0"/>
              <a:t>Review Curriculum periodically – ensure its relevance</a:t>
            </a:r>
          </a:p>
          <a:p>
            <a:r>
              <a:rPr lang="en-JM" dirty="0"/>
              <a:t>Actively recruit females and persons with disabilities</a:t>
            </a:r>
          </a:p>
          <a:p>
            <a:pPr lvl="1"/>
            <a:r>
              <a:rPr lang="en-JM" dirty="0"/>
              <a:t>Remove sexist language from Curriculum, instructional materials</a:t>
            </a:r>
          </a:p>
          <a:p>
            <a:pPr lvl="1"/>
            <a:r>
              <a:rPr lang="en-JM" dirty="0"/>
              <a:t>Have </a:t>
            </a:r>
            <a:r>
              <a:rPr lang="en-JM" b="1" dirty="0"/>
              <a:t>ALL</a:t>
            </a:r>
            <a:r>
              <a:rPr lang="en-JM" dirty="0"/>
              <a:t> students learning together (i.e. integration)</a:t>
            </a:r>
          </a:p>
          <a:p>
            <a:r>
              <a:rPr lang="en-JM" dirty="0"/>
              <a:t>Train </a:t>
            </a:r>
            <a:r>
              <a:rPr lang="en-JM" b="1" dirty="0"/>
              <a:t>ALL</a:t>
            </a:r>
            <a:r>
              <a:rPr lang="en-JM" dirty="0"/>
              <a:t> teachers to meet needs of females and </a:t>
            </a:r>
            <a:r>
              <a:rPr lang="en-JM" dirty="0" err="1"/>
              <a:t>PwD’s</a:t>
            </a:r>
            <a:endParaRPr lang="en-JM" dirty="0"/>
          </a:p>
          <a:p>
            <a:pPr lvl="1"/>
            <a:r>
              <a:rPr lang="en-JM" dirty="0"/>
              <a:t>Be sensitive, adaptable to meet their learning needs</a:t>
            </a:r>
          </a:p>
          <a:p>
            <a:pPr lvl="1"/>
            <a:r>
              <a:rPr lang="en-JM" dirty="0"/>
              <a:t>Introduce basic Sign Language, Braille resources, etc.</a:t>
            </a:r>
          </a:p>
          <a:p>
            <a:pPr lvl="1"/>
            <a:r>
              <a:rPr lang="en-JM" dirty="0"/>
              <a:t>Prepare more teachers in Special Education</a:t>
            </a:r>
          </a:p>
          <a:p>
            <a:pPr lvl="2"/>
            <a:r>
              <a:rPr lang="en-JM" dirty="0"/>
              <a:t>They can guide and mentor other teachers</a:t>
            </a:r>
          </a:p>
          <a:p>
            <a:r>
              <a:rPr lang="en-JM" dirty="0"/>
              <a:t> Provide continuous professional development for </a:t>
            </a:r>
            <a:r>
              <a:rPr lang="en-JM" b="1" dirty="0"/>
              <a:t>AL</a:t>
            </a:r>
            <a:r>
              <a:rPr lang="en-JM" dirty="0"/>
              <a:t>L Teachers</a:t>
            </a:r>
          </a:p>
        </p:txBody>
      </p:sp>
    </p:spTree>
    <p:extLst>
      <p:ext uri="{BB962C8B-B14F-4D97-AF65-F5344CB8AC3E}">
        <p14:creationId xmlns:p14="http://schemas.microsoft.com/office/powerpoint/2010/main" val="684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987F3-50E6-493D-BECE-2D2E7CF2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" y="277813"/>
            <a:ext cx="11649075" cy="1143000"/>
          </a:xfrm>
        </p:spPr>
        <p:txBody>
          <a:bodyPr/>
          <a:lstStyle/>
          <a:p>
            <a:pPr algn="ctr"/>
            <a:r>
              <a:rPr lang="en-JM" b="1" dirty="0"/>
              <a:t>The TVET TEACHER/FACILITATOR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F75C-65E4-4FC8-AD67-118A00FA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56792"/>
            <a:ext cx="10363200" cy="4274134"/>
          </a:xfrm>
        </p:spPr>
        <p:txBody>
          <a:bodyPr/>
          <a:lstStyle/>
          <a:p>
            <a:r>
              <a:rPr lang="en-JM" dirty="0"/>
              <a:t>Research has consistently shown that the Teacher/Facilitator is critical to an effective teaching/learning system</a:t>
            </a:r>
          </a:p>
          <a:p>
            <a:r>
              <a:rPr lang="en-JM" dirty="0"/>
              <a:t>Should employ research-based, proven pedagogies </a:t>
            </a:r>
          </a:p>
          <a:p>
            <a:r>
              <a:rPr lang="en-JM" dirty="0"/>
              <a:t>Should acquire relevant work experiences</a:t>
            </a:r>
          </a:p>
          <a:p>
            <a:r>
              <a:rPr lang="en-JM" dirty="0"/>
              <a:t>Should be passionate about their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7779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F857-94E3-4AB9-A2D1-FBCB2348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87970-D940-44A7-A611-476491CE8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959429"/>
            <a:ext cx="11296650" cy="4620758"/>
          </a:xfrm>
        </p:spPr>
        <p:txBody>
          <a:bodyPr/>
          <a:lstStyle/>
          <a:p>
            <a:r>
              <a:rPr lang="en-JM" dirty="0"/>
              <a:t>TVET must be fully integrated into the traditional school curriculum</a:t>
            </a:r>
          </a:p>
          <a:p>
            <a:r>
              <a:rPr lang="en-JM" dirty="0"/>
              <a:t>TVET must be aggressively re-branded as a viable career path</a:t>
            </a:r>
          </a:p>
          <a:p>
            <a:r>
              <a:rPr lang="en-JM" dirty="0"/>
              <a:t>Must improve the quality of training delivery</a:t>
            </a:r>
          </a:p>
          <a:p>
            <a:pPr lvl="1"/>
            <a:r>
              <a:rPr lang="en-JM" dirty="0"/>
              <a:t>Re-tool and re-train TVET teachers and instructors (highly competent, qualified, motivated, creative, adaptable, etc.)</a:t>
            </a:r>
          </a:p>
          <a:p>
            <a:pPr lvl="1"/>
            <a:r>
              <a:rPr lang="en-JM" dirty="0"/>
              <a:t>Teachers/instructors must be directly involved in this reformation</a:t>
            </a:r>
          </a:p>
          <a:p>
            <a:r>
              <a:rPr lang="en-JM" dirty="0"/>
              <a:t>TVET needs to be given adequate human and financial resources</a:t>
            </a:r>
          </a:p>
          <a:p>
            <a:r>
              <a:rPr lang="en-JM" dirty="0"/>
              <a:t>TVET must promote entrepreneurial development</a:t>
            </a:r>
          </a:p>
          <a:p>
            <a:pPr marL="0" indent="0">
              <a:buNone/>
            </a:pP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59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9130-CBCE-4554-92EA-EEAF6956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RECOMMENDATIONS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1F6D-4B96-4AA1-99B9-42468355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600201"/>
            <a:ext cx="10648950" cy="4530725"/>
          </a:xfrm>
        </p:spPr>
        <p:txBody>
          <a:bodyPr/>
          <a:lstStyle/>
          <a:p>
            <a:r>
              <a:rPr lang="en-JM" dirty="0"/>
              <a:t>TVET disciplines must be open to female students</a:t>
            </a:r>
          </a:p>
          <a:p>
            <a:r>
              <a:rPr lang="en-JM" dirty="0"/>
              <a:t>TVET must cater for students with various disabilities</a:t>
            </a:r>
          </a:p>
          <a:p>
            <a:pPr lvl="1"/>
            <a:r>
              <a:rPr lang="en-JM" dirty="0"/>
              <a:t>They can contribute towards economic and social development</a:t>
            </a:r>
          </a:p>
          <a:p>
            <a:r>
              <a:rPr lang="en-JM" dirty="0"/>
              <a:t>TVET institutions must partner with local industry players</a:t>
            </a:r>
          </a:p>
          <a:p>
            <a:pPr lvl="1"/>
            <a:r>
              <a:rPr lang="en-JM" dirty="0"/>
              <a:t>Authentic learning, internships, advice, support etc.</a:t>
            </a:r>
          </a:p>
          <a:p>
            <a:r>
              <a:rPr lang="en-JM" dirty="0"/>
              <a:t>TVET institutions must certify the competent, informally-trained</a:t>
            </a:r>
          </a:p>
          <a:p>
            <a:r>
              <a:rPr lang="en-JM" dirty="0"/>
              <a:t>TVET must promote itself as a life-long learning process</a:t>
            </a:r>
          </a:p>
          <a:p>
            <a:pPr lvl="1"/>
            <a:r>
              <a:rPr lang="en-JM" dirty="0"/>
              <a:t>Develop both technical and ‘soft’ skills</a:t>
            </a:r>
          </a:p>
          <a:p>
            <a:pPr lvl="1"/>
            <a:r>
              <a:rPr lang="en-JM" dirty="0"/>
              <a:t>For self-improvement and national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6838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76C3-C01A-4895-86F0-4851BC76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SUMMARY/CONCLUSIONS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D92B-307C-4D7D-8AAA-7352F4125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M" dirty="0"/>
              <a:t>If Education is a ‘Key’ to:</a:t>
            </a:r>
          </a:p>
          <a:p>
            <a:pPr lvl="1"/>
            <a:r>
              <a:rPr lang="en-JM" dirty="0"/>
              <a:t>Sustainable Economic Development and Prosperity</a:t>
            </a:r>
          </a:p>
          <a:p>
            <a:pPr lvl="1"/>
            <a:r>
              <a:rPr lang="en-JM" dirty="0"/>
              <a:t>Removing Gender and Disability Discrimination</a:t>
            </a:r>
          </a:p>
          <a:p>
            <a:r>
              <a:rPr lang="en-JM" dirty="0"/>
              <a:t>TVET is a “Master Key” – an indispensable tool </a:t>
            </a:r>
          </a:p>
        </p:txBody>
      </p:sp>
    </p:spTree>
    <p:extLst>
      <p:ext uri="{BB962C8B-B14F-4D97-AF65-F5344CB8AC3E}">
        <p14:creationId xmlns:p14="http://schemas.microsoft.com/office/powerpoint/2010/main" val="12925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Further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10363200" cy="4979986"/>
          </a:xfrm>
        </p:spPr>
        <p:txBody>
          <a:bodyPr/>
          <a:lstStyle/>
          <a:p>
            <a:r>
              <a:rPr lang="en-JM" sz="2000" b="0" i="0" dirty="0">
                <a:effectLst/>
              </a:rPr>
              <a:t>Subrahmanyam, G., (2020). Trends mapping – Future of TVET teaching.</a:t>
            </a:r>
            <a:r>
              <a:rPr lang="en-US" sz="2000" b="0" i="0" dirty="0">
                <a:effectLst/>
              </a:rPr>
              <a:t> </a:t>
            </a:r>
            <a:r>
              <a:rPr lang="en-US" sz="2000" dirty="0"/>
              <a:t>UNESCO-	UNEVOC International Centre for Technical and Vocational Education and 	Training. Retrieved from </a:t>
            </a:r>
            <a:r>
              <a:rPr lang="en-US" sz="2000" i="1" dirty="0"/>
              <a:t>trendsmapping_futureoftvetteaching.pdf (unesco.org)</a:t>
            </a:r>
            <a:r>
              <a:rPr lang="en-JM" sz="2000" i="1" dirty="0"/>
              <a:t> </a:t>
            </a:r>
            <a:r>
              <a:rPr lang="en-JM" sz="2000" dirty="0"/>
              <a:t>on 	March 14, 2022.</a:t>
            </a:r>
          </a:p>
          <a:p>
            <a:r>
              <a:rPr lang="en-US" sz="2000" dirty="0"/>
              <a:t>MacDonald, S., </a:t>
            </a:r>
            <a:r>
              <a:rPr lang="en-US" sz="2000" dirty="0" err="1"/>
              <a:t>Nink</a:t>
            </a:r>
            <a:r>
              <a:rPr lang="en-US" sz="2000" dirty="0"/>
              <a:t>, C., and Duggan, S., (2010). Principles and Strategies of a </a:t>
            </a:r>
          </a:p>
          <a:p>
            <a:pPr marL="800100" lvl="2" indent="0">
              <a:buNone/>
            </a:pPr>
            <a:r>
              <a:rPr lang="en-US" sz="2000" dirty="0"/>
              <a:t>Successful TVET Program. MTC Institute. Retrieved from </a:t>
            </a:r>
            <a:r>
              <a:rPr lang="en-JM" sz="2000" i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Principles-and-Strategies-of-a-Successful-TVET-Program.pdf (mtctrains.com)</a:t>
            </a:r>
            <a:r>
              <a:rPr lang="en-JM" sz="2000" i="1" u="sng" dirty="0"/>
              <a:t> </a:t>
            </a:r>
            <a:r>
              <a:rPr lang="en-JM" sz="2000" dirty="0"/>
              <a:t>on March 22, 2022.</a:t>
            </a:r>
          </a:p>
          <a:p>
            <a:r>
              <a:rPr lang="en-JM" sz="2000" dirty="0"/>
              <a:t>Nwachukwu, P., (2014). </a:t>
            </a:r>
            <a:r>
              <a:rPr lang="en-US" sz="2000" dirty="0"/>
              <a:t>Poverty Reduction through Technical and Vocational 	Education and Training (TVET) in Nigeria. </a:t>
            </a:r>
            <a:r>
              <a:rPr lang="en-JM" sz="2000" dirty="0"/>
              <a:t>Developing Country Studies</a:t>
            </a:r>
            <a:r>
              <a:rPr lang="en-US" sz="2000" dirty="0"/>
              <a:t> </a:t>
            </a:r>
            <a:r>
              <a:rPr lang="en-JM" sz="2000" dirty="0"/>
              <a:t>Vol.4, 	(</a:t>
            </a:r>
            <a:r>
              <a:rPr lang="en-JM" sz="2000" i="1" dirty="0"/>
              <a:t>n</a:t>
            </a:r>
            <a:r>
              <a:rPr lang="en-JM" sz="2000" dirty="0"/>
              <a:t>)14. Retrieved from </a:t>
            </a:r>
            <a:r>
              <a:rPr lang="en-JM" sz="20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14361 (iiste.org)</a:t>
            </a:r>
            <a:r>
              <a:rPr lang="en-JM" sz="2000" i="1" dirty="0"/>
              <a:t> </a:t>
            </a:r>
            <a:r>
              <a:rPr lang="en-JM" sz="2000" dirty="0"/>
              <a:t>on March 19, 2022.</a:t>
            </a:r>
          </a:p>
          <a:p>
            <a:r>
              <a:rPr lang="en-JM" sz="2000" dirty="0"/>
              <a:t>UNESCO, (2016). 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Recommendation concerning Technical and Vocational Education 	and Training (TVET), 2015. Retrieved from </a:t>
            </a:r>
            <a:r>
              <a:rPr lang="en-US" sz="2000" i="1" dirty="0">
                <a:solidFill>
                  <a:srgbClr val="333333"/>
                </a:solidFill>
                <a:effectLst/>
              </a:rPr>
              <a:t>Recommendation concerning 	Technical and Vocational Education and Training (TVET), 2015 – UNESCO Digital 	Library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 on March 5, 2022.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04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CFF5-5F70-4DBB-9B8B-08AF9192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47" y="121299"/>
            <a:ext cx="11324253" cy="1299514"/>
          </a:xfrm>
        </p:spPr>
        <p:txBody>
          <a:bodyPr/>
          <a:lstStyle/>
          <a:p>
            <a:pPr algn="ctr"/>
            <a:r>
              <a:rPr lang="en-JM" b="1" dirty="0"/>
              <a:t>HOW DOES TVET PROMOTE SUSTAINABLE ECONOMIC PROSPERITY?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0309-4698-4A3C-BE2D-5625F34D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74033"/>
            <a:ext cx="10363200" cy="3956893"/>
          </a:xfrm>
        </p:spPr>
        <p:txBody>
          <a:bodyPr/>
          <a:lstStyle/>
          <a:p>
            <a:r>
              <a:rPr lang="en-JM" dirty="0"/>
              <a:t>To increase the GDP (a measure of Economic Prosperity)</a:t>
            </a:r>
          </a:p>
          <a:p>
            <a:r>
              <a:rPr lang="en-JM" dirty="0"/>
              <a:t>To increase Productivity levels we can:</a:t>
            </a:r>
          </a:p>
          <a:p>
            <a:pPr lvl="1"/>
            <a:r>
              <a:rPr lang="en-JM" dirty="0"/>
              <a:t>Increase Labour Efficiency of the Labour Force</a:t>
            </a:r>
          </a:p>
          <a:p>
            <a:pPr lvl="1"/>
            <a:r>
              <a:rPr lang="en-JM" dirty="0"/>
              <a:t>Increase the size of the Labour Force</a:t>
            </a:r>
          </a:p>
          <a:p>
            <a:r>
              <a:rPr lang="en-JM" dirty="0"/>
              <a:t>Increasing the size of the existing work-force could include:</a:t>
            </a:r>
          </a:p>
          <a:p>
            <a:pPr lvl="1"/>
            <a:r>
              <a:rPr lang="en-JM" dirty="0"/>
              <a:t>employing unemployed Females in non-traditional roles</a:t>
            </a:r>
          </a:p>
          <a:p>
            <a:pPr lvl="1"/>
            <a:r>
              <a:rPr lang="en-JM" dirty="0"/>
              <a:t>employing unemployed Marginalised groups </a:t>
            </a:r>
          </a:p>
          <a:p>
            <a:pPr lvl="1"/>
            <a:r>
              <a:rPr lang="en-JM" dirty="0"/>
              <a:t>employing unemployed Disabled Communities</a:t>
            </a:r>
          </a:p>
        </p:txBody>
      </p:sp>
    </p:spTree>
    <p:extLst>
      <p:ext uri="{BB962C8B-B14F-4D97-AF65-F5344CB8AC3E}">
        <p14:creationId xmlns:p14="http://schemas.microsoft.com/office/powerpoint/2010/main" val="32059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7721-0140-409B-9DF3-12C00E1E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41" y="277813"/>
            <a:ext cx="11417559" cy="1143000"/>
          </a:xfrm>
        </p:spPr>
        <p:txBody>
          <a:bodyPr/>
          <a:lstStyle/>
          <a:p>
            <a:pPr algn="ctr"/>
            <a:r>
              <a:rPr lang="en-JM" b="1" dirty="0"/>
              <a:t>HOW DOES TVET PROMOTE SUSTAINABLE ECONOMIC PROSPERITY?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17ED-8312-4240-A2F9-0F1C7300C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72817"/>
            <a:ext cx="10363200" cy="5085184"/>
          </a:xfrm>
        </p:spPr>
        <p:txBody>
          <a:bodyPr/>
          <a:lstStyle/>
          <a:p>
            <a:r>
              <a:rPr lang="en-JM" dirty="0"/>
              <a:t>TVET teaches us how to be wise consumers of Technology and its by-products</a:t>
            </a:r>
          </a:p>
          <a:p>
            <a:pPr lvl="1"/>
            <a:r>
              <a:rPr lang="en-JM" dirty="0"/>
              <a:t>Technological Literacy</a:t>
            </a:r>
          </a:p>
          <a:p>
            <a:pPr lvl="2"/>
            <a:r>
              <a:rPr lang="en-JM" sz="2600" dirty="0"/>
              <a:t>How to become Good Corporate Consumers and Citizens</a:t>
            </a:r>
          </a:p>
          <a:p>
            <a:pPr lvl="2"/>
            <a:r>
              <a:rPr lang="en-JM" sz="2600" dirty="0"/>
              <a:t>Climate Change (i.e. Sustainability)</a:t>
            </a:r>
          </a:p>
          <a:p>
            <a:r>
              <a:rPr lang="en-JM" dirty="0"/>
              <a:t>TVET promotes Sustainable Development</a:t>
            </a:r>
          </a:p>
          <a:p>
            <a:r>
              <a:rPr lang="en-JM" dirty="0"/>
              <a:t>TVET promotes Economic Prosperity through:</a:t>
            </a:r>
          </a:p>
          <a:p>
            <a:pPr lvl="1"/>
            <a:r>
              <a:rPr lang="en-JM" dirty="0"/>
              <a:t>Self-employment</a:t>
            </a:r>
          </a:p>
          <a:p>
            <a:pPr lvl="1"/>
            <a:r>
              <a:rPr lang="en-JM" dirty="0"/>
              <a:t>Making one employable</a:t>
            </a:r>
          </a:p>
          <a:p>
            <a:pPr lvl="1"/>
            <a:r>
              <a:rPr lang="en-JM" dirty="0"/>
              <a:t>Enabling Entrepreneurship (i.e. one may become an Employer)</a:t>
            </a:r>
          </a:p>
        </p:txBody>
      </p:sp>
    </p:spTree>
    <p:extLst>
      <p:ext uri="{BB962C8B-B14F-4D97-AF65-F5344CB8AC3E}">
        <p14:creationId xmlns:p14="http://schemas.microsoft.com/office/powerpoint/2010/main" val="26017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52B5-42C8-436D-8A98-72816822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HOW DOES TVET                   ELIMINATE DISCRIMINATION?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6A3EF-0AC1-487C-9C0A-C14D4E90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335" y="2276669"/>
            <a:ext cx="11053665" cy="4581331"/>
          </a:xfrm>
        </p:spPr>
        <p:txBody>
          <a:bodyPr/>
          <a:lstStyle/>
          <a:p>
            <a:r>
              <a:rPr lang="en-JM" dirty="0"/>
              <a:t>Discrimination is a ‘man-made’ prejudicial social construct</a:t>
            </a:r>
          </a:p>
          <a:p>
            <a:r>
              <a:rPr lang="en-JM" dirty="0"/>
              <a:t>TVET as a discipline, is ‘Non-Discriminatory’</a:t>
            </a:r>
          </a:p>
          <a:p>
            <a:r>
              <a:rPr lang="en-JM" dirty="0"/>
              <a:t>TVET prepares workers for employment and future job-skills in a Technology-based, Digital space</a:t>
            </a:r>
          </a:p>
          <a:p>
            <a:r>
              <a:rPr lang="en-JM" dirty="0"/>
              <a:t>TVET teaches Skill Competencies</a:t>
            </a:r>
          </a:p>
          <a:p>
            <a:pPr lvl="1"/>
            <a:r>
              <a:rPr lang="en-JM" dirty="0"/>
              <a:t>Hand </a:t>
            </a:r>
            <a:r>
              <a:rPr lang="en-JM" b="1" dirty="0"/>
              <a:t>AND</a:t>
            </a:r>
            <a:r>
              <a:rPr lang="en-JM" dirty="0"/>
              <a:t> Brain</a:t>
            </a:r>
          </a:p>
          <a:p>
            <a:r>
              <a:rPr lang="en-JM" dirty="0"/>
              <a:t>TVET teaches Social and Emotional Learning (i.e. “Soft-skills”)</a:t>
            </a:r>
          </a:p>
          <a:p>
            <a:pPr lvl="1"/>
            <a:r>
              <a:rPr lang="en-JM" dirty="0"/>
              <a:t>Self-awareness, Self-control, Coping- and vital Inter-personal skills</a:t>
            </a:r>
          </a:p>
        </p:txBody>
      </p:sp>
    </p:spTree>
    <p:extLst>
      <p:ext uri="{BB962C8B-B14F-4D97-AF65-F5344CB8AC3E}">
        <p14:creationId xmlns:p14="http://schemas.microsoft.com/office/powerpoint/2010/main" val="28113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5E6C-F9BC-4AE1-BB9E-B206C656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HOW DOES TVET                   ELIMINATE DISCRIMINATION?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CEBA-F8B9-4F12-86FB-6ABDC75E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91" y="2332653"/>
            <a:ext cx="11084767" cy="4413380"/>
          </a:xfrm>
        </p:spPr>
        <p:txBody>
          <a:bodyPr/>
          <a:lstStyle/>
          <a:p>
            <a:r>
              <a:rPr lang="en-JM" dirty="0"/>
              <a:t>TVET promotes </a:t>
            </a:r>
            <a:r>
              <a:rPr lang="en-JM" b="1" dirty="0"/>
              <a:t>Human Rights </a:t>
            </a:r>
            <a:r>
              <a:rPr lang="en-JM" dirty="0"/>
              <a:t>and </a:t>
            </a:r>
            <a:r>
              <a:rPr lang="en-JM" b="1" dirty="0"/>
              <a:t>mutual respect </a:t>
            </a:r>
            <a:r>
              <a:rPr lang="en-JM" dirty="0"/>
              <a:t>for others</a:t>
            </a:r>
          </a:p>
          <a:p>
            <a:r>
              <a:rPr lang="en-JM" dirty="0"/>
              <a:t>TVET is “All-Inclusive” (incorporates all who can learn)</a:t>
            </a:r>
          </a:p>
          <a:p>
            <a:r>
              <a:rPr lang="en-JM" dirty="0"/>
              <a:t>In TVET there is no room for the victimisation of:</a:t>
            </a:r>
          </a:p>
          <a:p>
            <a:pPr lvl="1"/>
            <a:r>
              <a:rPr lang="en-JM" dirty="0"/>
              <a:t>Marginalised Groups (i.e. race, religion, political affiliation etc.)</a:t>
            </a:r>
          </a:p>
          <a:p>
            <a:pPr lvl="1"/>
            <a:r>
              <a:rPr lang="en-JM" dirty="0"/>
              <a:t>Persons with Disabilities (</a:t>
            </a:r>
            <a:r>
              <a:rPr lang="en-JM" b="1" dirty="0" err="1"/>
              <a:t>PwD’s</a:t>
            </a:r>
            <a:r>
              <a:rPr lang="en-JM" dirty="0"/>
              <a:t>)</a:t>
            </a:r>
          </a:p>
          <a:p>
            <a:pPr lvl="1"/>
            <a:r>
              <a:rPr lang="en-JM" b="1" dirty="0"/>
              <a:t>GENDER Bias</a:t>
            </a:r>
          </a:p>
          <a:p>
            <a:r>
              <a:rPr lang="en-JM" dirty="0"/>
              <a:t>Gender is </a:t>
            </a:r>
            <a:r>
              <a:rPr lang="en-JM" b="1" dirty="0"/>
              <a:t>NOT</a:t>
            </a:r>
            <a:r>
              <a:rPr lang="en-JM" dirty="0"/>
              <a:t> a Disability – should never be perceived as such</a:t>
            </a:r>
          </a:p>
          <a:p>
            <a:r>
              <a:rPr lang="en-JM" dirty="0"/>
              <a:t>Discrimination is reversible (with Education, over time)</a:t>
            </a:r>
          </a:p>
          <a:p>
            <a:endParaRPr lang="en-JM" b="1" dirty="0"/>
          </a:p>
          <a:p>
            <a:pPr lvl="1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101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B228-35F6-4867-B446-663F9353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Both Developed and Developing Countries…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E043-DE14-47C2-9839-6784442C2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87419"/>
            <a:ext cx="10363200" cy="4674637"/>
          </a:xfrm>
        </p:spPr>
        <p:txBody>
          <a:bodyPr/>
          <a:lstStyle/>
          <a:p>
            <a:r>
              <a:rPr lang="en-JM" dirty="0"/>
              <a:t>Lack adequate numbers of skilled employees</a:t>
            </a:r>
          </a:p>
          <a:p>
            <a:r>
              <a:rPr lang="en-JM" dirty="0"/>
              <a:t>And yet, we are not training our full potential workforce</a:t>
            </a:r>
          </a:p>
          <a:p>
            <a:r>
              <a:rPr lang="en-JM" dirty="0"/>
              <a:t>Why not train girls in the skilled trades? (i.e. TVET)</a:t>
            </a:r>
          </a:p>
          <a:p>
            <a:r>
              <a:rPr lang="en-JM" dirty="0"/>
              <a:t>Why not include competent Women for the workforce? </a:t>
            </a:r>
          </a:p>
          <a:p>
            <a:r>
              <a:rPr lang="en-JM" dirty="0"/>
              <a:t>Ukraine is experiencing a “National Emergency”</a:t>
            </a:r>
          </a:p>
          <a:p>
            <a:pPr lvl="1"/>
            <a:r>
              <a:rPr lang="en-JM" dirty="0"/>
              <a:t>Requires ‘drastic’ measures</a:t>
            </a:r>
          </a:p>
          <a:p>
            <a:pPr lvl="1"/>
            <a:r>
              <a:rPr lang="en-JM" dirty="0"/>
              <a:t>Accepting FEMALE volunteers</a:t>
            </a:r>
          </a:p>
          <a:p>
            <a:pPr lvl="1"/>
            <a:r>
              <a:rPr lang="en-JM" b="1" dirty="0"/>
              <a:t>Train</a:t>
            </a:r>
            <a:r>
              <a:rPr lang="en-JM" dirty="0"/>
              <a:t> them, </a:t>
            </a:r>
            <a:r>
              <a:rPr lang="en-JM" b="1" dirty="0"/>
              <a:t>arm</a:t>
            </a:r>
            <a:r>
              <a:rPr lang="en-JM" dirty="0"/>
              <a:t> them</a:t>
            </a:r>
          </a:p>
          <a:p>
            <a:pPr lvl="1"/>
            <a:r>
              <a:rPr lang="en-JM" dirty="0"/>
              <a:t>They can be </a:t>
            </a:r>
            <a:r>
              <a:rPr lang="en-JM" b="1" dirty="0"/>
              <a:t>just as lethal </a:t>
            </a:r>
            <a:r>
              <a:rPr lang="en-JM" dirty="0"/>
              <a:t>as the men</a:t>
            </a:r>
          </a:p>
        </p:txBody>
      </p:sp>
    </p:spTree>
    <p:extLst>
      <p:ext uri="{BB962C8B-B14F-4D97-AF65-F5344CB8AC3E}">
        <p14:creationId xmlns:p14="http://schemas.microsoft.com/office/powerpoint/2010/main" val="39186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8B3D-7F5A-409E-B2BD-D4A4B44D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JM" b="1" dirty="0"/>
              <a:t>The Jamaican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7597-1414-4D99-A8B6-B27448F9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940767"/>
            <a:ext cx="10761306" cy="4639420"/>
          </a:xfrm>
        </p:spPr>
        <p:txBody>
          <a:bodyPr/>
          <a:lstStyle/>
          <a:p>
            <a:r>
              <a:rPr lang="en-JM" dirty="0"/>
              <a:t>Total Population:    ~2.9 Million</a:t>
            </a:r>
          </a:p>
          <a:p>
            <a:r>
              <a:rPr lang="en-JM" dirty="0"/>
              <a:t>Male population:     ~1.5 Million</a:t>
            </a:r>
          </a:p>
          <a:p>
            <a:r>
              <a:rPr lang="en-JM" dirty="0"/>
              <a:t>Female Population: ~1.4 Million</a:t>
            </a:r>
          </a:p>
          <a:p>
            <a:r>
              <a:rPr lang="en-JM" dirty="0"/>
              <a:t>Working-age population (16 - 64 years):  ~2 Million (70%)</a:t>
            </a:r>
          </a:p>
          <a:p>
            <a:r>
              <a:rPr lang="en-JM" dirty="0"/>
              <a:t>Tertiary-level graduates:	# Females &gt; # Males </a:t>
            </a:r>
            <a:endParaRPr lang="en-JM" dirty="0">
              <a:solidFill>
                <a:srgbClr val="FF0000"/>
              </a:solidFill>
            </a:endParaRPr>
          </a:p>
          <a:p>
            <a:r>
              <a:rPr lang="en-JM" dirty="0"/>
              <a:t>In the Workforce:	# Males &gt; # Females</a:t>
            </a:r>
          </a:p>
          <a:p>
            <a:pPr lvl="1"/>
            <a:r>
              <a:rPr lang="en-JM" dirty="0"/>
              <a:t>“Leaking pipe” – we lose our females between school and work</a:t>
            </a:r>
          </a:p>
          <a:p>
            <a:pPr lvl="1"/>
            <a:r>
              <a:rPr lang="en-JM" dirty="0"/>
              <a:t>“Gender discrimination” – females are not accepted in certain fields</a:t>
            </a:r>
          </a:p>
          <a:p>
            <a:pPr lvl="1"/>
            <a:r>
              <a:rPr lang="en-JM" dirty="0"/>
              <a:t>“Glass ceiling” – females are employed, but are restricted</a:t>
            </a:r>
          </a:p>
        </p:txBody>
      </p:sp>
    </p:spTree>
    <p:extLst>
      <p:ext uri="{BB962C8B-B14F-4D97-AF65-F5344CB8AC3E}">
        <p14:creationId xmlns:p14="http://schemas.microsoft.com/office/powerpoint/2010/main" val="11111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1172-E83F-4FED-8D2A-DDB2520F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277813"/>
            <a:ext cx="11408229" cy="1143000"/>
          </a:xfrm>
        </p:spPr>
        <p:txBody>
          <a:bodyPr/>
          <a:lstStyle/>
          <a:p>
            <a:pPr algn="ctr"/>
            <a:r>
              <a:rPr lang="en-JM" b="1" dirty="0"/>
              <a:t>Mrs. Portia Simpson-Miller</a:t>
            </a:r>
            <a:br>
              <a:rPr lang="en-JM" b="1" dirty="0"/>
            </a:br>
            <a:r>
              <a:rPr lang="en-JM" b="1" dirty="0"/>
              <a:t>Former Prime Minister (2006-2007, 2012-2016)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C57122-E1BA-4AAA-9E0A-F639AEBEC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665" y="1504917"/>
            <a:ext cx="5327779" cy="53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57773"/>
      </p:ext>
    </p:extLst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7223</TotalTime>
  <Words>1591</Words>
  <Application>Microsoft Office PowerPoint</Application>
  <PresentationFormat>Widescreen</PresentationFormat>
  <Paragraphs>184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Layers</vt:lpstr>
      <vt:lpstr>TVET: An Indispensable Tool for Sustainable Economic Prosperity and  the Elimination of Discrimination</vt:lpstr>
      <vt:lpstr>OBJECTIVES of PRESENTATION</vt:lpstr>
      <vt:lpstr>HOW DOES TVET PROMOTE SUSTAINABLE ECONOMIC PROSPERITY?</vt:lpstr>
      <vt:lpstr>HOW DOES TVET PROMOTE SUSTAINABLE ECONOMIC PROSPERITY?</vt:lpstr>
      <vt:lpstr>HOW DOES TVET                   ELIMINATE DISCRIMINATION?</vt:lpstr>
      <vt:lpstr>HOW DOES TVET                   ELIMINATE DISCRIMINATION?</vt:lpstr>
      <vt:lpstr>Both Developed and Developing Countries…</vt:lpstr>
      <vt:lpstr>The Jamaican Experience</vt:lpstr>
      <vt:lpstr>Mrs. Portia Simpson-Miller Former Prime Minister (2006-2007, 2012-2016)</vt:lpstr>
      <vt:lpstr>Rear Admiral Antoinette Gorman-Wemyss Chief of Staff – Jamaica Defence Force</vt:lpstr>
      <vt:lpstr>ALL-FEMALE FIRE FIGHTERS</vt:lpstr>
      <vt:lpstr>Persons with Disabilities (PwD’s)</vt:lpstr>
      <vt:lpstr>                      Blind Computer Repairman (Jamaica)</vt:lpstr>
      <vt:lpstr>PowerPoint Presentation</vt:lpstr>
      <vt:lpstr>PowerPoint Presentation</vt:lpstr>
      <vt:lpstr>TVET: The Indispensable Tool</vt:lpstr>
      <vt:lpstr>What Can TVET Do?</vt:lpstr>
      <vt:lpstr>THE TYPICAL EDUCATION SYSTEM</vt:lpstr>
      <vt:lpstr>The Policy Makers</vt:lpstr>
      <vt:lpstr>WHAT SHOULD GOVERNMENTS DO?</vt:lpstr>
      <vt:lpstr>TVET Needs ‘Equity’ and NOT ‘Equality’</vt:lpstr>
      <vt:lpstr>Role of Ministry of Education &amp; Stakeholders</vt:lpstr>
      <vt:lpstr>Role of TVET Teacher-Training Institutions</vt:lpstr>
      <vt:lpstr>The TVET TEACHER/FACILITATOR</vt:lpstr>
      <vt:lpstr>RECOMMENDATIONS</vt:lpstr>
      <vt:lpstr>RECOMMENDATIONS</vt:lpstr>
      <vt:lpstr>SUMMARY/CONCLUSIONS</vt:lpstr>
      <vt:lpstr>Further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GODHEAD: A BIBLICAL TRINITY</dc:title>
  <dc:creator>Everton Lewis</dc:creator>
  <cp:lastModifiedBy>Everton</cp:lastModifiedBy>
  <cp:revision>221</cp:revision>
  <dcterms:created xsi:type="dcterms:W3CDTF">2017-10-07T15:18:27Z</dcterms:created>
  <dcterms:modified xsi:type="dcterms:W3CDTF">2022-03-31T01:30:11Z</dcterms:modified>
</cp:coreProperties>
</file>